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37" d="100"/>
          <a:sy n="37" d="100"/>
        </p:scale>
        <p:origin x="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g, Weikai" userId="7ec4353b-74b6-483c-9625-f83e3f507aa3" providerId="ADAL" clId="{0DAA53E8-0FED-4FFF-8C63-7E588D19CF94}"/>
    <pc:docChg chg="modSld">
      <pc:chgData name="Kong, Weikai" userId="7ec4353b-74b6-483c-9625-f83e3f507aa3" providerId="ADAL" clId="{0DAA53E8-0FED-4FFF-8C63-7E588D19CF94}" dt="2023-09-13T23:44:39.727" v="5" actId="1076"/>
      <pc:docMkLst>
        <pc:docMk/>
      </pc:docMkLst>
      <pc:sldChg chg="modSp mod">
        <pc:chgData name="Kong, Weikai" userId="7ec4353b-74b6-483c-9625-f83e3f507aa3" providerId="ADAL" clId="{0DAA53E8-0FED-4FFF-8C63-7E588D19CF94}" dt="2023-09-13T23:05:24.671" v="2" actId="14100"/>
        <pc:sldMkLst>
          <pc:docMk/>
          <pc:sldMk cId="0" sldId="267"/>
        </pc:sldMkLst>
        <pc:spChg chg="mod">
          <ac:chgData name="Kong, Weikai" userId="7ec4353b-74b6-483c-9625-f83e3f507aa3" providerId="ADAL" clId="{0DAA53E8-0FED-4FFF-8C63-7E588D19CF94}" dt="2023-09-13T23:05:24.671" v="2" actId="14100"/>
          <ac:spMkLst>
            <pc:docMk/>
            <pc:sldMk cId="0" sldId="267"/>
            <ac:spMk id="397" creationId="{00000000-0000-0000-0000-000000000000}"/>
          </ac:spMkLst>
        </pc:spChg>
      </pc:sldChg>
      <pc:sldChg chg="mod modShow">
        <pc:chgData name="Kong, Weikai" userId="7ec4353b-74b6-483c-9625-f83e3f507aa3" providerId="ADAL" clId="{0DAA53E8-0FED-4FFF-8C63-7E588D19CF94}" dt="2023-09-13T23:13:49.732" v="3" actId="729"/>
        <pc:sldMkLst>
          <pc:docMk/>
          <pc:sldMk cId="0" sldId="272"/>
        </pc:sldMkLst>
      </pc:sldChg>
      <pc:sldChg chg="modSp mod">
        <pc:chgData name="Kong, Weikai" userId="7ec4353b-74b6-483c-9625-f83e3f507aa3" providerId="ADAL" clId="{0DAA53E8-0FED-4FFF-8C63-7E588D19CF94}" dt="2023-09-13T23:44:39.727" v="5" actId="1076"/>
        <pc:sldMkLst>
          <pc:docMk/>
          <pc:sldMk cId="0" sldId="284"/>
        </pc:sldMkLst>
        <pc:picChg chg="mod">
          <ac:chgData name="Kong, Weikai" userId="7ec4353b-74b6-483c-9625-f83e3f507aa3" providerId="ADAL" clId="{0DAA53E8-0FED-4FFF-8C63-7E588D19CF94}" dt="2023-09-13T23:44:39.727" v="5" actId="1076"/>
          <ac:picMkLst>
            <pc:docMk/>
            <pc:sldMk cId="0" sldId="284"/>
            <ac:picMk id="58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Initialize other types (int8)</a:t>
            </a:r>
          </a:p>
          <a:p>
            <a:r>
              <a:t>Variable name: case sensitive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7" name="Shape 5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Transpose: x to x’   first row (1,2,3) becomes the first column</a:t>
            </a:r>
          </a:p>
          <a:p>
            <a: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flipped:  first row becomes the last row</a:t>
            </a:r>
          </a:p>
          <a:p>
            <a: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flipper: first column becomes the last column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5" name="Shape 5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dim = 1  sum for each row   dim = 2 sum for each column</a:t>
            </a:r>
          </a:p>
          <a:p>
            <a:r>
              <a:t>demo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3" name="Shape 5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there are so many built-in functions for matrix operation?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9" name="Shape 5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Vectorization</a:t>
            </a:r>
          </a:p>
          <a:p>
            <a: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Loop: Most programming languages provide mechanism to repeat several lines of code over and over</a:t>
            </a:r>
          </a:p>
          <a:p>
            <a: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Demo  A = [1:100000000]  B = [1:100000000]</a:t>
            </a:r>
          </a:p>
          <a:p>
            <a: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In compiled languages, the loop bodies are transformed into machine code only once at compiling time</a:t>
            </a:r>
          </a:p>
          <a:p>
            <a: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But interpreted languages must both interpret and evaluate code each time a loop executes</a:t>
            </a:r>
          </a:p>
          <a:p>
            <a: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12:55pm would be best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7" name="Shape 5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Both scripts and functions allow you to reuse sequences of commands by storing them in code files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3" name="Shape 5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Demo write a script to calculate a + b</a:t>
            </a:r>
          </a:p>
          <a:p>
            <a: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Demo run section</a:t>
            </a:r>
          </a:p>
          <a:p>
            <a: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This is helpful when you want to test a portion of the code first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8" name="Shape 5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Demo: write the same add function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3" name="Shape 5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Demo: compare variable scopes between script and function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2" name="Shape 5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 mins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8" name="Shape 5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cannot call a local function from the command line or from other files.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2" name="Shape 3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Tensor - multidimensional array</a:t>
            </a:r>
          </a:p>
          <a:p>
            <a:r>
              <a:t>4D array (e.g., with time)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4" name="Shape 3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 the four cases</a:t>
            </a:r>
          </a:p>
          <a:p>
            <a:endParaRPr/>
          </a:p>
          <a:p>
            <a:r>
              <a:t>around 12:10 would be best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8" name="Shape 3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5" name="Shape 4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linspace to create x and 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around 12:30 would be best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Demo:</a:t>
            </a:r>
          </a:p>
          <a:p>
            <a:r>
              <a:t>A + B</a:t>
            </a:r>
          </a:p>
          <a:p>
            <a:r>
              <a:t>A - B</a:t>
            </a:r>
          </a:p>
          <a:p>
            <a:r>
              <a:t>A * B</a:t>
            </a:r>
          </a:p>
          <a:p>
            <a:r>
              <a:t>but others require background of linear algebra.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7" name="Shape 4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2100">
                <a:latin typeface="Calibri"/>
                <a:ea typeface="Calibri"/>
                <a:cs typeface="Calibri"/>
                <a:sym typeface="Calibri"/>
              </a:defRPr>
            </a:pPr>
            <a:r>
              <a:t>.+ or .- are invalid because it is the same as + and -</a:t>
            </a:r>
          </a:p>
          <a:p>
            <a:pPr defTabSz="914400">
              <a:lnSpc>
                <a:spcPct val="100000"/>
              </a:lnSpc>
              <a:defRPr sz="2100">
                <a:latin typeface="Calibri"/>
                <a:ea typeface="Calibri"/>
                <a:cs typeface="Calibri"/>
                <a:sym typeface="Calibri"/>
              </a:defRPr>
            </a:pPr>
            <a:r>
              <a:t>Demo: .*   ./    .\    .^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4" name="Shape 4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cos(A)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291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8" y="-1"/>
            <a:ext cx="1296867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650239" y="866987"/>
            <a:ext cx="11671480" cy="898805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650240">
              <a:defRPr sz="3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39" y="2004410"/>
            <a:ext cx="11671480" cy="623196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21601" indent="-321601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23729" indent="-396717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81227" indent="-320852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96355" indent="-367705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62645" indent="-360958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33562" y="9024442"/>
            <a:ext cx="382512" cy="396749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65024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1" name="TextBox 15"/>
          <p:cNvSpPr txBox="1"/>
          <p:nvPr/>
        </p:nvSpPr>
        <p:spPr>
          <a:xfrm>
            <a:off x="8659786" y="9024441"/>
            <a:ext cx="2953803" cy="396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>
            <a:spAutoFit/>
          </a:bodyPr>
          <a:lstStyle>
            <a:lvl1pPr algn="r" defTabSz="65024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ENGR 101	1/9/19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8" y="-1"/>
            <a:ext cx="1296867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xfrm>
            <a:off x="650239" y="866987"/>
            <a:ext cx="11671480" cy="898805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650240">
              <a:defRPr sz="3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39" y="2004410"/>
            <a:ext cx="11671480" cy="623196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21601" indent="-321601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23729" indent="-396717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81227" indent="-320852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96355" indent="-367705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62645" indent="-360958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37581" y="9036969"/>
            <a:ext cx="374474" cy="371696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65024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2" name="TextBox 15"/>
          <p:cNvSpPr txBox="1"/>
          <p:nvPr/>
        </p:nvSpPr>
        <p:spPr>
          <a:xfrm>
            <a:off x="8659786" y="9036967"/>
            <a:ext cx="2953803" cy="371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>
            <a:spAutoFit/>
          </a:bodyPr>
          <a:lstStyle>
            <a:lvl1pPr algn="r" defTabSz="65024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ENGR 101	1/9/19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8" y="-1"/>
            <a:ext cx="1296867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itle Text"/>
          <p:cNvSpPr txBox="1">
            <a:spLocks noGrp="1"/>
          </p:cNvSpPr>
          <p:nvPr>
            <p:ph type="title"/>
          </p:nvPr>
        </p:nvSpPr>
        <p:spPr>
          <a:xfrm>
            <a:off x="650239" y="866989"/>
            <a:ext cx="11054082" cy="898803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650240">
              <a:defRPr sz="3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41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39" y="2004408"/>
            <a:ext cx="11054082" cy="623196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21601" indent="-321601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23729" indent="-396717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81227" indent="-320852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96355" indent="-367705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62645" indent="-360958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29848" y="8937834"/>
            <a:ext cx="374475" cy="371696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8" y="-1"/>
            <a:ext cx="1296867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itle Text"/>
          <p:cNvSpPr txBox="1">
            <a:spLocks noGrp="1"/>
          </p:cNvSpPr>
          <p:nvPr>
            <p:ph type="title"/>
          </p:nvPr>
        </p:nvSpPr>
        <p:spPr>
          <a:xfrm>
            <a:off x="650239" y="866989"/>
            <a:ext cx="11671480" cy="898803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650240">
              <a:defRPr sz="3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51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39" y="2004408"/>
            <a:ext cx="11671480" cy="623196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21601" indent="-321601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23729" indent="-396717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81227" indent="-320852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96355" indent="-367705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62645" indent="-360958" defTabSz="650240">
              <a:spcBef>
                <a:spcPts val="1400"/>
              </a:spcBef>
              <a:buClr>
                <a:srgbClr val="FFFFFF"/>
              </a:buClr>
              <a:buSzPct val="80000"/>
              <a:buChar char="➢"/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8739" y="8458236"/>
            <a:ext cx="322980" cy="319408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  <a:lvl2pPr>
              <a:defRPr>
                <a:latin typeface="Avenir Book"/>
                <a:ea typeface="Avenir Book"/>
                <a:cs typeface="Avenir Book"/>
                <a:sym typeface="Avenir Book"/>
              </a:defRPr>
            </a:lvl2pPr>
            <a:lvl3pPr>
              <a:defRPr>
                <a:latin typeface="Avenir Book"/>
                <a:ea typeface="Avenir Book"/>
                <a:cs typeface="Avenir Book"/>
                <a:sym typeface="Avenir Book"/>
              </a:defRPr>
            </a:lvl3pPr>
            <a:lvl4pPr>
              <a:defRPr>
                <a:latin typeface="Avenir Book"/>
                <a:ea typeface="Avenir Book"/>
                <a:cs typeface="Avenir Book"/>
                <a:sym typeface="Avenir Book"/>
              </a:defRPr>
            </a:lvl4pPr>
            <a:lvl5pPr>
              <a:defRPr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>
                <a:latin typeface="Avenir Book"/>
                <a:ea typeface="Avenir Book"/>
                <a:cs typeface="Avenir Book"/>
                <a:sym typeface="Avenir Book"/>
              </a:defRPr>
            </a:lvl1pPr>
            <a:lvl2pPr marL="685800" indent="-342900">
              <a:spcBef>
                <a:spcPts val="3200"/>
              </a:spcBef>
              <a:defRPr sz="2800">
                <a:latin typeface="Avenir Book"/>
                <a:ea typeface="Avenir Book"/>
                <a:cs typeface="Avenir Book"/>
                <a:sym typeface="Avenir Book"/>
              </a:defRPr>
            </a:lvl2pPr>
            <a:lvl3pPr marL="1028700" indent="-342900">
              <a:spcBef>
                <a:spcPts val="3200"/>
              </a:spcBef>
              <a:defRPr sz="2800">
                <a:latin typeface="Avenir Book"/>
                <a:ea typeface="Avenir Book"/>
                <a:cs typeface="Avenir Book"/>
                <a:sym typeface="Avenir Book"/>
              </a:defRPr>
            </a:lvl3pPr>
            <a:lvl4pPr marL="1371600" indent="-342900">
              <a:spcBef>
                <a:spcPts val="3200"/>
              </a:spcBef>
              <a:defRPr sz="2800">
                <a:latin typeface="Avenir Book"/>
                <a:ea typeface="Avenir Book"/>
                <a:cs typeface="Avenir Book"/>
                <a:sym typeface="Avenir Book"/>
              </a:defRPr>
            </a:lvl4pPr>
            <a:lvl5pPr marL="1714500" indent="-342900">
              <a:spcBef>
                <a:spcPts val="3200"/>
              </a:spcBef>
              <a:defRPr sz="28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  <a:lvl2pPr>
              <a:defRPr>
                <a:latin typeface="Avenir Book"/>
                <a:ea typeface="Avenir Book"/>
                <a:cs typeface="Avenir Book"/>
                <a:sym typeface="Avenir Book"/>
              </a:defRPr>
            </a:lvl2pPr>
            <a:lvl3pPr>
              <a:defRPr>
                <a:latin typeface="Avenir Book"/>
                <a:ea typeface="Avenir Book"/>
                <a:cs typeface="Avenir Book"/>
                <a:sym typeface="Avenir Book"/>
              </a:defRPr>
            </a:lvl3pPr>
            <a:lvl4pPr>
              <a:defRPr>
                <a:latin typeface="Avenir Book"/>
                <a:ea typeface="Avenir Book"/>
                <a:cs typeface="Avenir Book"/>
                <a:sym typeface="Avenir Book"/>
              </a:defRPr>
            </a:lvl4pPr>
            <a:lvl5pPr>
              <a:defRPr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"/>
          <p:cNvSpPr/>
          <p:nvPr/>
        </p:nvSpPr>
        <p:spPr>
          <a:xfrm>
            <a:off x="693663" y="3681164"/>
            <a:ext cx="11617474" cy="2926855"/>
          </a:xfrm>
          <a:prstGeom prst="rect">
            <a:avLst/>
          </a:prstGeom>
          <a:gradFill>
            <a:gsLst>
              <a:gs pos="0">
                <a:srgbClr val="021F48"/>
              </a:gs>
              <a:gs pos="100000">
                <a:srgbClr val="032B62"/>
              </a:gs>
            </a:gsLst>
            <a:path>
              <a:fillToRect l="50000" t="-375" r="50000" b="100375"/>
            </a:path>
          </a:gradFill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pPr>
              <a:defRPr sz="8000"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pPr>
            <a:endParaRPr/>
          </a:p>
        </p:txBody>
      </p:sp>
      <p:sp>
        <p:nvSpPr>
          <p:cNvPr id="162" name="ENGR 151"/>
          <p:cNvSpPr txBox="1">
            <a:spLocks noGrp="1"/>
          </p:cNvSpPr>
          <p:nvPr>
            <p:ph type="ctrTitle"/>
          </p:nvPr>
        </p:nvSpPr>
        <p:spPr>
          <a:xfrm>
            <a:off x="1270000" y="3633070"/>
            <a:ext cx="10464800" cy="15474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Avenir Next Condensed Regular"/>
                <a:ea typeface="Avenir Next Condensed Regular"/>
                <a:cs typeface="Avenir Next Condensed Regular"/>
                <a:sym typeface="Avenir Next Condensed Regular"/>
              </a:defRPr>
            </a:lvl1pPr>
          </a:lstStyle>
          <a:p>
            <a:r>
              <a:t>ENGR 151</a:t>
            </a:r>
          </a:p>
        </p:txBody>
      </p:sp>
      <p:sp>
        <p:nvSpPr>
          <p:cNvPr id="163" name="An (accelerated) introduction to computers and programming"/>
          <p:cNvSpPr txBox="1">
            <a:spLocks noGrp="1"/>
          </p:cNvSpPr>
          <p:nvPr>
            <p:ph type="subTitle" sz="quarter" idx="1"/>
          </p:nvPr>
        </p:nvSpPr>
        <p:spPr>
          <a:xfrm>
            <a:off x="2981151" y="5215736"/>
            <a:ext cx="7042498" cy="1130301"/>
          </a:xfrm>
          <a:prstGeom prst="rect">
            <a:avLst/>
          </a:prstGeom>
        </p:spPr>
        <p:txBody>
          <a:bodyPr/>
          <a:lstStyle>
            <a:lvl1pPr defTabSz="461518">
              <a:defRPr sz="2923">
                <a:solidFill>
                  <a:srgbClr val="FFFFFF"/>
                </a:solidFill>
              </a:defRPr>
            </a:lvl1pPr>
          </a:lstStyle>
          <a:p>
            <a:r>
              <a:t>An (accelerated) introduction to computers and programming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8" y="8600920"/>
            <a:ext cx="6495630" cy="62382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Lecture 2 - MATLAB: Vectors, Matrices and Functions"/>
          <p:cNvSpPr txBox="1"/>
          <p:nvPr/>
        </p:nvSpPr>
        <p:spPr>
          <a:xfrm>
            <a:off x="948334" y="6975475"/>
            <a:ext cx="1110813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Lecture 2 - MATLAB: Vectors, Matrices and Functions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3"/>
          <a:srcRect t="15866"/>
          <a:stretch>
            <a:fillRect/>
          </a:stretch>
        </p:blipFill>
        <p:spPr>
          <a:xfrm>
            <a:off x="698202" y="796131"/>
            <a:ext cx="3810001" cy="227590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4"/>
          <a:srcRect l="8309" r="1792" b="4336"/>
          <a:stretch>
            <a:fillRect/>
          </a:stretch>
        </p:blipFill>
        <p:spPr>
          <a:xfrm>
            <a:off x="8496597" y="793948"/>
            <a:ext cx="3810001" cy="228056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0" y="797603"/>
            <a:ext cx="3810000" cy="227313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reating array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arrays</a:t>
            </a:r>
          </a:p>
        </p:txBody>
      </p:sp>
      <p:sp>
        <p:nvSpPr>
          <p:cNvPr id="391" name="Use linspace to generate 1-D arrays:"/>
          <p:cNvSpPr>
            <a:spLocks noGrp="1"/>
          </p:cNvSpPr>
          <p:nvPr>
            <p:ph type="body" sz="quarter" idx="1"/>
          </p:nvPr>
        </p:nvSpPr>
        <p:spPr>
          <a:xfrm>
            <a:off x="271779" y="1859279"/>
            <a:ext cx="11099801" cy="1397240"/>
          </a:xfrm>
          <a:prstGeom prst="rect">
            <a:avLst/>
          </a:prstGeom>
        </p:spPr>
        <p:txBody>
          <a:bodyPr/>
          <a:lstStyle/>
          <a:p>
            <a:r>
              <a:t>Use linspace to generate 1-D arrays:</a:t>
            </a:r>
          </a:p>
        </p:txBody>
      </p:sp>
      <p:sp>
        <p:nvSpPr>
          <p:cNvPr id="392" name="y = linspace(x1,x2,n) generates n points starting at x1 and ending at x2"/>
          <p:cNvSpPr txBox="1"/>
          <p:nvPr/>
        </p:nvSpPr>
        <p:spPr>
          <a:xfrm>
            <a:off x="1669022" y="3220720"/>
            <a:ext cx="10237223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y = linspace(x1,x2,n) </a:t>
            </a:r>
            <a:r>
              <a:rPr sz="3200">
                <a:latin typeface="Avenir Book"/>
                <a:ea typeface="Avenir Book"/>
                <a:cs typeface="Avenir Book"/>
                <a:sym typeface="Avenir Book"/>
              </a:rPr>
              <a:t>generates n points starting at x1 and ending at x2</a:t>
            </a:r>
          </a:p>
        </p:txBody>
      </p:sp>
      <p:pic>
        <p:nvPicPr>
          <p:cNvPr id="393" name="Screen Shot 2019-09-05 at 11.02.18 AM.png" descr="Screen Shot 2019-09-05 at 11.02.18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748" y="4872857"/>
            <a:ext cx="7675286" cy="1537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reating array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arrays</a:t>
            </a:r>
          </a:p>
        </p:txBody>
      </p:sp>
      <p:sp>
        <p:nvSpPr>
          <p:cNvPr id="396" name="Use meshgrid to generate multidimensional arrays:"/>
          <p:cNvSpPr>
            <a:spLocks noGrp="1"/>
          </p:cNvSpPr>
          <p:nvPr>
            <p:ph type="body" sz="quarter" idx="1"/>
          </p:nvPr>
        </p:nvSpPr>
        <p:spPr>
          <a:xfrm>
            <a:off x="271779" y="1859279"/>
            <a:ext cx="11099801" cy="1397240"/>
          </a:xfrm>
          <a:prstGeom prst="rect">
            <a:avLst/>
          </a:prstGeom>
        </p:spPr>
        <p:txBody>
          <a:bodyPr/>
          <a:lstStyle/>
          <a:p>
            <a:r>
              <a:t>Use meshgrid to generate multidimensional arrays:</a:t>
            </a:r>
          </a:p>
        </p:txBody>
      </p:sp>
      <p:sp>
        <p:nvSpPr>
          <p:cNvPr id="397" name="[X,Y] = meshgrid(x,y) returns 2-D grid coordinates based on the coordinates contained in vectors x and y."/>
          <p:cNvSpPr txBox="1"/>
          <p:nvPr/>
        </p:nvSpPr>
        <p:spPr>
          <a:xfrm>
            <a:off x="1250501" y="3249919"/>
            <a:ext cx="10446913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[X,Y] = </a:t>
            </a:r>
            <a:r>
              <a:rPr dirty="0" err="1">
                <a:latin typeface="Courier New"/>
                <a:ea typeface="Courier New"/>
                <a:cs typeface="Courier New"/>
                <a:sym typeface="Courier New"/>
              </a:rPr>
              <a:t>meshgrid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dirty="0" err="1">
                <a:latin typeface="Courier New"/>
                <a:ea typeface="Courier New"/>
                <a:cs typeface="Courier New"/>
                <a:sym typeface="Courier New"/>
              </a:rPr>
              <a:t>x,y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dirty="0"/>
              <a:t> returns 2-D grid coordinates based on the coordinates contained in vectors x and y.</a:t>
            </a:r>
          </a:p>
        </p:txBody>
      </p:sp>
      <p:sp>
        <p:nvSpPr>
          <p:cNvPr id="398" name="Line"/>
          <p:cNvSpPr/>
          <p:nvPr/>
        </p:nvSpPr>
        <p:spPr>
          <a:xfrm>
            <a:off x="2350615" y="5803900"/>
            <a:ext cx="289666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9" name="Line"/>
          <p:cNvSpPr/>
          <p:nvPr/>
        </p:nvSpPr>
        <p:spPr>
          <a:xfrm>
            <a:off x="2350615" y="6180829"/>
            <a:ext cx="289666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0" name="Line"/>
          <p:cNvSpPr/>
          <p:nvPr/>
        </p:nvSpPr>
        <p:spPr>
          <a:xfrm>
            <a:off x="2350615" y="6557758"/>
            <a:ext cx="289666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1" name="Line"/>
          <p:cNvSpPr/>
          <p:nvPr/>
        </p:nvSpPr>
        <p:spPr>
          <a:xfrm>
            <a:off x="2350615" y="6979785"/>
            <a:ext cx="289666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2" name="Line"/>
          <p:cNvSpPr/>
          <p:nvPr/>
        </p:nvSpPr>
        <p:spPr>
          <a:xfrm>
            <a:off x="2350615" y="7401811"/>
            <a:ext cx="289666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3" name="Line"/>
          <p:cNvSpPr/>
          <p:nvPr/>
        </p:nvSpPr>
        <p:spPr>
          <a:xfrm>
            <a:off x="2343808" y="7858447"/>
            <a:ext cx="32735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 flipV="1">
            <a:off x="2345387" y="5250684"/>
            <a:ext cx="1" cy="26141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5" name="Line"/>
          <p:cNvSpPr/>
          <p:nvPr/>
        </p:nvSpPr>
        <p:spPr>
          <a:xfrm flipV="1">
            <a:off x="3114516" y="5555669"/>
            <a:ext cx="1" cy="23197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6" name="Line"/>
          <p:cNvSpPr/>
          <p:nvPr/>
        </p:nvSpPr>
        <p:spPr>
          <a:xfrm flipV="1">
            <a:off x="3886185" y="5555669"/>
            <a:ext cx="1" cy="23197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7" name="Line"/>
          <p:cNvSpPr/>
          <p:nvPr/>
        </p:nvSpPr>
        <p:spPr>
          <a:xfrm flipV="1">
            <a:off x="4657854" y="5555669"/>
            <a:ext cx="1" cy="23197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8" name="Circle"/>
          <p:cNvSpPr/>
          <p:nvPr/>
        </p:nvSpPr>
        <p:spPr>
          <a:xfrm>
            <a:off x="3009560" y="5698025"/>
            <a:ext cx="209912" cy="21175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9" name="Circle"/>
          <p:cNvSpPr/>
          <p:nvPr/>
        </p:nvSpPr>
        <p:spPr>
          <a:xfrm>
            <a:off x="3781230" y="5698025"/>
            <a:ext cx="209911" cy="21175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0" name="Circle"/>
          <p:cNvSpPr/>
          <p:nvPr/>
        </p:nvSpPr>
        <p:spPr>
          <a:xfrm>
            <a:off x="4552898" y="5698025"/>
            <a:ext cx="209912" cy="21175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1" name="Circle"/>
          <p:cNvSpPr/>
          <p:nvPr/>
        </p:nvSpPr>
        <p:spPr>
          <a:xfrm>
            <a:off x="2240431" y="5698025"/>
            <a:ext cx="209912" cy="21175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2" name="Circle"/>
          <p:cNvSpPr/>
          <p:nvPr/>
        </p:nvSpPr>
        <p:spPr>
          <a:xfrm>
            <a:off x="2240431" y="6074954"/>
            <a:ext cx="209912" cy="21175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3" name="Circle"/>
          <p:cNvSpPr/>
          <p:nvPr/>
        </p:nvSpPr>
        <p:spPr>
          <a:xfrm>
            <a:off x="3009560" y="6074954"/>
            <a:ext cx="209912" cy="21175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4" name="Circle"/>
          <p:cNvSpPr/>
          <p:nvPr/>
        </p:nvSpPr>
        <p:spPr>
          <a:xfrm>
            <a:off x="3781230" y="6074954"/>
            <a:ext cx="209911" cy="21175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5" name="Circle"/>
          <p:cNvSpPr/>
          <p:nvPr/>
        </p:nvSpPr>
        <p:spPr>
          <a:xfrm>
            <a:off x="2237891" y="7752572"/>
            <a:ext cx="209912" cy="21175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6" name="Circle"/>
          <p:cNvSpPr/>
          <p:nvPr/>
        </p:nvSpPr>
        <p:spPr>
          <a:xfrm>
            <a:off x="2237891" y="7298917"/>
            <a:ext cx="209912" cy="21175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7" name="Circle"/>
          <p:cNvSpPr/>
          <p:nvPr/>
        </p:nvSpPr>
        <p:spPr>
          <a:xfrm>
            <a:off x="2240431" y="6889633"/>
            <a:ext cx="209912" cy="21175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8" name="Circle"/>
          <p:cNvSpPr/>
          <p:nvPr/>
        </p:nvSpPr>
        <p:spPr>
          <a:xfrm>
            <a:off x="2240431" y="6474432"/>
            <a:ext cx="209912" cy="21175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9" name="Circle"/>
          <p:cNvSpPr/>
          <p:nvPr/>
        </p:nvSpPr>
        <p:spPr>
          <a:xfrm>
            <a:off x="3009560" y="7752572"/>
            <a:ext cx="209912" cy="21175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0" name="Circle"/>
          <p:cNvSpPr/>
          <p:nvPr/>
        </p:nvSpPr>
        <p:spPr>
          <a:xfrm>
            <a:off x="3781230" y="7766041"/>
            <a:ext cx="209911" cy="21175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1" name="Circle"/>
          <p:cNvSpPr/>
          <p:nvPr/>
        </p:nvSpPr>
        <p:spPr>
          <a:xfrm>
            <a:off x="4552898" y="7752572"/>
            <a:ext cx="209912" cy="21175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2" name="Circle"/>
          <p:cNvSpPr/>
          <p:nvPr/>
        </p:nvSpPr>
        <p:spPr>
          <a:xfrm>
            <a:off x="3009560" y="6882989"/>
            <a:ext cx="209912" cy="21175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3" name="Circle"/>
          <p:cNvSpPr/>
          <p:nvPr/>
        </p:nvSpPr>
        <p:spPr>
          <a:xfrm>
            <a:off x="3009560" y="6451884"/>
            <a:ext cx="209912" cy="21175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4" name="Circle"/>
          <p:cNvSpPr/>
          <p:nvPr/>
        </p:nvSpPr>
        <p:spPr>
          <a:xfrm>
            <a:off x="4552898" y="7289111"/>
            <a:ext cx="209912" cy="21175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5" name="Circle"/>
          <p:cNvSpPr/>
          <p:nvPr/>
        </p:nvSpPr>
        <p:spPr>
          <a:xfrm>
            <a:off x="4552898" y="6867176"/>
            <a:ext cx="209912" cy="21175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6" name="Circle"/>
          <p:cNvSpPr/>
          <p:nvPr/>
        </p:nvSpPr>
        <p:spPr>
          <a:xfrm>
            <a:off x="4552898" y="6437693"/>
            <a:ext cx="209912" cy="21175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7" name="Circle"/>
          <p:cNvSpPr/>
          <p:nvPr/>
        </p:nvSpPr>
        <p:spPr>
          <a:xfrm>
            <a:off x="4552898" y="6079166"/>
            <a:ext cx="209912" cy="21175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8" name="Circle"/>
          <p:cNvSpPr/>
          <p:nvPr/>
        </p:nvSpPr>
        <p:spPr>
          <a:xfrm>
            <a:off x="3009560" y="7289111"/>
            <a:ext cx="209912" cy="21175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9" name="Circle"/>
          <p:cNvSpPr/>
          <p:nvPr/>
        </p:nvSpPr>
        <p:spPr>
          <a:xfrm>
            <a:off x="3781230" y="7298917"/>
            <a:ext cx="209911" cy="21175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0" name="Circle"/>
          <p:cNvSpPr/>
          <p:nvPr/>
        </p:nvSpPr>
        <p:spPr>
          <a:xfrm>
            <a:off x="3781230" y="6853631"/>
            <a:ext cx="209911" cy="21175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1" name="Circle"/>
          <p:cNvSpPr/>
          <p:nvPr/>
        </p:nvSpPr>
        <p:spPr>
          <a:xfrm>
            <a:off x="3781230" y="6451884"/>
            <a:ext cx="209911" cy="21175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2" name="x"/>
          <p:cNvSpPr txBox="1"/>
          <p:nvPr/>
        </p:nvSpPr>
        <p:spPr>
          <a:xfrm>
            <a:off x="5537410" y="7740099"/>
            <a:ext cx="35158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33" name="y"/>
          <p:cNvSpPr txBox="1"/>
          <p:nvPr/>
        </p:nvSpPr>
        <p:spPr>
          <a:xfrm>
            <a:off x="1887716" y="4864281"/>
            <a:ext cx="3429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pic>
        <p:nvPicPr>
          <p:cNvPr id="43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361" y="5089241"/>
            <a:ext cx="4662980" cy="3497236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30"/>
          <p:cNvSpPr txBox="1"/>
          <p:nvPr/>
        </p:nvSpPr>
        <p:spPr>
          <a:xfrm>
            <a:off x="4459480" y="7961755"/>
            <a:ext cx="39674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30</a:t>
            </a:r>
          </a:p>
        </p:txBody>
      </p:sp>
      <p:sp>
        <p:nvSpPr>
          <p:cNvPr id="436" name="20"/>
          <p:cNvSpPr txBox="1"/>
          <p:nvPr/>
        </p:nvSpPr>
        <p:spPr>
          <a:xfrm>
            <a:off x="3687811" y="7961755"/>
            <a:ext cx="39674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20</a:t>
            </a:r>
          </a:p>
        </p:txBody>
      </p:sp>
      <p:sp>
        <p:nvSpPr>
          <p:cNvPr id="437" name="10"/>
          <p:cNvSpPr txBox="1"/>
          <p:nvPr/>
        </p:nvSpPr>
        <p:spPr>
          <a:xfrm>
            <a:off x="2916142" y="7961755"/>
            <a:ext cx="39674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10</a:t>
            </a:r>
          </a:p>
        </p:txBody>
      </p:sp>
      <p:sp>
        <p:nvSpPr>
          <p:cNvPr id="438" name="0"/>
          <p:cNvSpPr txBox="1"/>
          <p:nvPr/>
        </p:nvSpPr>
        <p:spPr>
          <a:xfrm>
            <a:off x="2089863" y="7961755"/>
            <a:ext cx="25552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0</a:t>
            </a:r>
          </a:p>
        </p:txBody>
      </p:sp>
      <p:sp>
        <p:nvSpPr>
          <p:cNvPr id="439" name="1"/>
          <p:cNvSpPr txBox="1"/>
          <p:nvPr/>
        </p:nvSpPr>
        <p:spPr>
          <a:xfrm>
            <a:off x="1969504" y="7200150"/>
            <a:ext cx="25552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1</a:t>
            </a:r>
          </a:p>
        </p:txBody>
      </p:sp>
      <p:sp>
        <p:nvSpPr>
          <p:cNvPr id="440" name="5"/>
          <p:cNvSpPr txBox="1"/>
          <p:nvPr/>
        </p:nvSpPr>
        <p:spPr>
          <a:xfrm>
            <a:off x="1969504" y="5581650"/>
            <a:ext cx="25552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5</a:t>
            </a:r>
          </a:p>
        </p:txBody>
      </p:sp>
      <p:sp>
        <p:nvSpPr>
          <p:cNvPr id="441" name="4"/>
          <p:cNvSpPr txBox="1"/>
          <p:nvPr/>
        </p:nvSpPr>
        <p:spPr>
          <a:xfrm>
            <a:off x="1969504" y="5958579"/>
            <a:ext cx="25552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4</a:t>
            </a:r>
          </a:p>
        </p:txBody>
      </p:sp>
      <p:sp>
        <p:nvSpPr>
          <p:cNvPr id="442" name="3"/>
          <p:cNvSpPr txBox="1"/>
          <p:nvPr/>
        </p:nvSpPr>
        <p:spPr>
          <a:xfrm>
            <a:off x="1969504" y="6358057"/>
            <a:ext cx="25552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3</a:t>
            </a:r>
          </a:p>
        </p:txBody>
      </p:sp>
      <p:sp>
        <p:nvSpPr>
          <p:cNvPr id="443" name="2"/>
          <p:cNvSpPr txBox="1"/>
          <p:nvPr/>
        </p:nvSpPr>
        <p:spPr>
          <a:xfrm>
            <a:off x="1969504" y="6773258"/>
            <a:ext cx="25552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Other ways of making arrays"/>
          <p:cNvSpPr txBox="1">
            <a:spLocks noGrp="1"/>
          </p:cNvSpPr>
          <p:nvPr>
            <p:ph type="title"/>
          </p:nvPr>
        </p:nvSpPr>
        <p:spPr>
          <a:xfrm>
            <a:off x="871219" y="254000"/>
            <a:ext cx="11099801" cy="2159000"/>
          </a:xfrm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r>
              <a:t>Other ways of making arrays</a:t>
            </a:r>
          </a:p>
        </p:txBody>
      </p:sp>
      <p:sp>
        <p:nvSpPr>
          <p:cNvPr id="448" name="zeros - a matrix of zeros of size sz1x…szN      X = zeros(sz1,...,szN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zeros - a matrix of zeros of size sz1x…szN     </a:t>
            </a:r>
            <a:br/>
            <a:r>
              <a:rPr sz="2500">
                <a:latin typeface="Menlo Regular"/>
                <a:ea typeface="Menlo Regular"/>
                <a:cs typeface="Menlo Regular"/>
                <a:sym typeface="Menlo Regular"/>
              </a:rPr>
              <a:t>X = zeros(sz1,...,szN) </a:t>
            </a:r>
          </a:p>
          <a:p>
            <a:r>
              <a:t>ones - a matrix of ones of size sz1x…szN     </a:t>
            </a:r>
            <a:br/>
            <a:r>
              <a:rPr sz="2500">
                <a:latin typeface="Menlo Regular"/>
                <a:ea typeface="Menlo Regular"/>
                <a:cs typeface="Menlo Regular"/>
                <a:sym typeface="Menlo Regular"/>
              </a:rPr>
              <a:t>X = ones(sz1,...,szN) </a:t>
            </a:r>
          </a:p>
          <a:p>
            <a:r>
              <a:t>eye - the identity matrix of size n</a:t>
            </a:r>
            <a:r>
              <a:rPr sz="2500"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br>
              <a:rPr sz="2500"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sz="2500">
                <a:latin typeface="Menlo Regular"/>
                <a:ea typeface="Menlo Regular"/>
                <a:cs typeface="Menlo Regular"/>
                <a:sym typeface="Menlo Regular"/>
              </a:rPr>
              <a:t>X = eye(n)</a:t>
            </a:r>
          </a:p>
          <a:p>
            <a:pPr marL="347265" indent="-347265"/>
            <a:r>
              <a:rPr sz="2500">
                <a:latin typeface="Menlo Regular"/>
                <a:ea typeface="Menlo Regular"/>
                <a:cs typeface="Menlo Regular"/>
                <a:sym typeface="Menlo Regular"/>
              </a:rPr>
              <a:t>…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itle 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144759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r>
              <a:t>size, length, and numel functions</a:t>
            </a:r>
          </a:p>
        </p:txBody>
      </p:sp>
      <p:sp>
        <p:nvSpPr>
          <p:cNvPr id="45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952500" y="1412239"/>
            <a:ext cx="11099800" cy="3873859"/>
          </a:xfrm>
          <a:prstGeom prst="rect">
            <a:avLst/>
          </a:prstGeom>
        </p:spPr>
        <p:txBody>
          <a:bodyPr/>
          <a:lstStyle/>
          <a:p>
            <a:pPr marL="317818" indent="-317818">
              <a:defRPr sz="280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numel(x)</a:t>
            </a:r>
            <a:r>
              <a:t> : # of elements in x.</a:t>
            </a:r>
          </a:p>
          <a:p>
            <a:pPr marL="317818" indent="-317818">
              <a:defRPr sz="280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length(x)</a:t>
            </a:r>
            <a:r>
              <a:t>: # of elements along the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longest dimension</a:t>
            </a:r>
            <a:r>
              <a:t> of x.</a:t>
            </a:r>
          </a:p>
          <a:p>
            <a:pPr marL="317818" indent="-317818">
              <a:defRPr sz="280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size(x)</a:t>
            </a:r>
            <a:r>
              <a:t>: vector with the # of elements along each dimension</a:t>
            </a:r>
          </a:p>
        </p:txBody>
      </p:sp>
      <p:grpSp>
        <p:nvGrpSpPr>
          <p:cNvPr id="454" name="Group"/>
          <p:cNvGrpSpPr/>
          <p:nvPr/>
        </p:nvGrpSpPr>
        <p:grpSpPr>
          <a:xfrm>
            <a:off x="1006091" y="6160858"/>
            <a:ext cx="2671863" cy="2904067"/>
            <a:chOff x="0" y="0"/>
            <a:chExt cx="2671862" cy="2904065"/>
          </a:xfrm>
        </p:grpSpPr>
        <p:pic>
          <p:nvPicPr>
            <p:cNvPr id="45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26919" cy="14157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3" name="TextBox 7"/>
            <p:cNvSpPr txBox="1"/>
            <p:nvPr/>
          </p:nvSpPr>
          <p:spPr>
            <a:xfrm>
              <a:off x="0" y="1669117"/>
              <a:ext cx="2671863" cy="1234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algn="l" defTabSz="650240">
                <a:defRPr sz="24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numel:  6</a:t>
              </a:r>
              <a:br/>
              <a:r>
                <a:t>length: 3</a:t>
              </a:r>
              <a:br/>
              <a:r>
                <a:t>size:   [2,3]</a:t>
              </a:r>
            </a:p>
          </p:txBody>
        </p:sp>
      </p:grpSp>
      <p:grpSp>
        <p:nvGrpSpPr>
          <p:cNvPr id="457" name="Group"/>
          <p:cNvGrpSpPr/>
          <p:nvPr/>
        </p:nvGrpSpPr>
        <p:grpSpPr>
          <a:xfrm>
            <a:off x="4724617" y="5299579"/>
            <a:ext cx="2671863" cy="3765347"/>
            <a:chOff x="0" y="0"/>
            <a:chExt cx="2671862" cy="3765346"/>
          </a:xfrm>
        </p:grpSpPr>
        <p:pic>
          <p:nvPicPr>
            <p:cNvPr id="455" name="Picture 5" descr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717" y="0"/>
              <a:ext cx="758997" cy="2276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6" name="TextBox 8"/>
            <p:cNvSpPr txBox="1"/>
            <p:nvPr/>
          </p:nvSpPr>
          <p:spPr>
            <a:xfrm>
              <a:off x="0" y="2530398"/>
              <a:ext cx="2671863" cy="1234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algn="l" defTabSz="650240">
                <a:defRPr sz="24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numel:  3</a:t>
              </a:r>
              <a:br/>
              <a:r>
                <a:t>length: 3</a:t>
              </a:r>
              <a:br/>
              <a:r>
                <a:t>size:   [3,1]</a:t>
              </a:r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8494658" y="5267324"/>
            <a:ext cx="2892900" cy="3797601"/>
            <a:chOff x="0" y="0"/>
            <a:chExt cx="2892899" cy="3797600"/>
          </a:xfrm>
        </p:grpSpPr>
        <p:pic>
          <p:nvPicPr>
            <p:cNvPr id="458" name="Picture 6" descr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347021" cy="2341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9" name="TextBox 9"/>
            <p:cNvSpPr txBox="1"/>
            <p:nvPr/>
          </p:nvSpPr>
          <p:spPr>
            <a:xfrm>
              <a:off x="221036" y="2562652"/>
              <a:ext cx="2671864" cy="1234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algn="l" defTabSz="650240">
                <a:defRPr sz="2400"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numel:  16</a:t>
              </a:r>
              <a:br/>
              <a:r>
                <a:t>length: 4</a:t>
              </a:r>
              <a:br/>
              <a:r>
                <a:t>size:   [4,4]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" grpId="0" build="p" bldLvl="5" animBg="1" advAuto="0"/>
      <p:bldP spid="454" grpId="0" animBg="1" advAuto="0"/>
      <p:bldP spid="457" grpId="0" animBg="1" advAuto="0"/>
      <p:bldP spid="460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ont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Contents</a:t>
            </a:r>
          </a:p>
        </p:txBody>
      </p:sp>
      <p:sp>
        <p:nvSpPr>
          <p:cNvPr id="465" name="Creating Vectors, Matrices…"/>
          <p:cNvSpPr txBox="1">
            <a:spLocks noGrp="1"/>
          </p:cNvSpPr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508000" indent="-508000">
              <a:buSzPct val="100000"/>
              <a:buAutoNum type="arabicPeriod"/>
            </a:pPr>
            <a:r>
              <a:t>Creating Vectors, Matrices</a:t>
            </a:r>
          </a:p>
          <a:p>
            <a:pPr marL="508000" indent="-508000">
              <a:buSzPct val="100000"/>
              <a:buAutoNum type="arabicPeriod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Vector and Matrix Operations</a:t>
            </a:r>
          </a:p>
          <a:p>
            <a:pPr marL="508000" indent="-508000">
              <a:buSzPct val="100000"/>
              <a:buAutoNum type="arabicPeriod"/>
            </a:pPr>
            <a:r>
              <a:t>Scripting and Functions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Matrix/vector Operatio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60831">
              <a:defRPr sz="7679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Matrix/vector </a:t>
            </a:r>
            <a:r>
              <a:t>Operations</a:t>
            </a:r>
          </a:p>
        </p:txBody>
      </p:sp>
      <p:sp>
        <p:nvSpPr>
          <p:cNvPr id="468" name="Addition   A + B…"/>
          <p:cNvSpPr>
            <a:spLocks noGrp="1"/>
          </p:cNvSpPr>
          <p:nvPr>
            <p:ph type="body" idx="1"/>
          </p:nvPr>
        </p:nvSpPr>
        <p:spPr>
          <a:xfrm>
            <a:off x="764492" y="2587306"/>
            <a:ext cx="12012907" cy="6760097"/>
          </a:xfrm>
          <a:prstGeom prst="rect">
            <a:avLst/>
          </a:prstGeom>
        </p:spPr>
        <p:txBody>
          <a:bodyPr/>
          <a:lstStyle/>
          <a:p>
            <a:pPr marL="916781" lvl="1" indent="-472281">
              <a:spcBef>
                <a:spcPts val="700"/>
              </a:spcBef>
            </a:pPr>
            <a:r>
              <a:t>Addition			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 + B</a:t>
            </a:r>
          </a:p>
          <a:p>
            <a:pPr marL="916781" lvl="1" indent="-472281">
              <a:spcBef>
                <a:spcPts val="700"/>
              </a:spcBef>
            </a:pPr>
            <a:r>
              <a:t>Subtraction		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 – B</a:t>
            </a:r>
          </a:p>
          <a:p>
            <a:pPr marL="916781" lvl="1" indent="-472281">
              <a:spcBef>
                <a:spcPts val="700"/>
              </a:spcBef>
            </a:pPr>
            <a:r>
              <a:t>Multiplication		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 * B</a:t>
            </a:r>
            <a:r>
              <a:t>  (# cols in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</a:t>
            </a:r>
            <a:r>
              <a:t> must equal # rows in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</a:t>
            </a:r>
            <a:r>
              <a:t>)</a:t>
            </a:r>
          </a:p>
          <a:p>
            <a:pPr marL="916781" lvl="1" indent="-472281">
              <a:spcBef>
                <a:spcPts val="700"/>
              </a:spcBef>
            </a:pPr>
            <a:r>
              <a:t>Right Division		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 / B</a:t>
            </a:r>
            <a:r>
              <a:t>  (each must have same # columns)</a:t>
            </a:r>
          </a:p>
          <a:p>
            <a:pPr marL="916781" lvl="1" indent="-472281">
              <a:spcBef>
                <a:spcPts val="700"/>
              </a:spcBef>
            </a:pPr>
            <a:r>
              <a:t>Left Division		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 \ A</a:t>
            </a:r>
            <a:r>
              <a:t>  (each must have same # rows)</a:t>
            </a:r>
          </a:p>
          <a:p>
            <a:pPr marL="916781" lvl="1" indent="-472281">
              <a:spcBef>
                <a:spcPts val="700"/>
              </a:spcBef>
            </a:pPr>
            <a:r>
              <a:t>Exponentiation		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 ^ n   </a:t>
            </a:r>
            <a:r>
              <a:t>(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 </a:t>
            </a:r>
            <a:r>
              <a:t>must be square)</a:t>
            </a:r>
          </a:p>
        </p:txBody>
      </p:sp>
      <p:sp>
        <p:nvSpPr>
          <p:cNvPr id="469" name="MATLAB allows us to perform standard matrix/vector operations on arrays:"/>
          <p:cNvSpPr/>
          <p:nvPr/>
        </p:nvSpPr>
        <p:spPr>
          <a:xfrm>
            <a:off x="432705" y="2084856"/>
            <a:ext cx="11711956" cy="158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4200"/>
              </a:spcBef>
              <a:defRPr sz="3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MATLAB allows us to perform standard matrix/vector operations on arrays: </a:t>
            </a:r>
          </a:p>
        </p:txBody>
      </p:sp>
      <p:sp>
        <p:nvSpPr>
          <p:cNvPr id="470" name="A &amp; B matrices / vectors…"/>
          <p:cNvSpPr txBox="1"/>
          <p:nvPr/>
        </p:nvSpPr>
        <p:spPr>
          <a:xfrm>
            <a:off x="6786566" y="8227059"/>
            <a:ext cx="4967479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A &amp; B matrices / vectors</a:t>
            </a:r>
          </a:p>
          <a:p>
            <a:pPr algn="l">
              <a:defRPr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n is scalar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Multiplication does standard matrix multiplication: The columns of A must equal the rows of B.…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18492" y="2360352"/>
                <a:ext cx="10388101" cy="6760096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Multiplication does standard matrix multiplication: The columns of </a:t>
                </a:r>
                <a:r>
                  <a:rPr>
                    <a:latin typeface="Courier"/>
                    <a:ea typeface="Courier"/>
                    <a:cs typeface="Courier"/>
                    <a:sym typeface="Courier"/>
                  </a:rPr>
                  <a:t>A</a:t>
                </a:r>
                <a:r>
                  <a:t> must equal the rows of </a:t>
                </a:r>
                <a:r>
                  <a:rPr>
                    <a:latin typeface="Courier"/>
                    <a:ea typeface="Courier"/>
                    <a:cs typeface="Courier"/>
                    <a:sym typeface="Courier"/>
                  </a:rPr>
                  <a:t>B</a:t>
                </a:r>
                <a:r>
                  <a:t>.</a:t>
                </a:r>
              </a:p>
              <a:p>
                <a:r>
                  <a:t>Division is equivalent to inverting the denominator matrix and multiplying by the numerator:</a:t>
                </a:r>
              </a:p>
              <a:p>
                <a:pPr marL="0" lvl="1" indent="444500">
                  <a:spcBef>
                    <a:spcPts val="700"/>
                  </a:spcBef>
                  <a:buSzTx/>
                  <a:buNone/>
                </a:pPr>
                <a:r>
                  <a:t>B / A = B * inv(A)  </a:t>
                </a:r>
                <a:r>
                  <a:rPr>
                    <a:latin typeface="Wingdings"/>
                    <a:ea typeface="Wingdings"/>
                    <a:cs typeface="Wingdings"/>
                    <a:sym typeface="Wingdings"/>
                  </a:rPr>
                  <a:t> </a:t>
                </a:r>
                <a:r>
                  <a:t>columns B </a:t>
                </a:r>
                <a:r>
                  <a:rPr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  <a:latin typeface="Avenir Heavy"/>
                    <a:ea typeface="Avenir Heavy"/>
                    <a:cs typeface="Avenir Heavy"/>
                    <a:sym typeface="Avenir Heavy"/>
                  </a:rPr>
                  <a:t>must</a:t>
                </a:r>
                <a:r>
                  <a:t> = rows inv(A)</a:t>
                </a:r>
              </a:p>
              <a:p>
                <a:pPr marL="0" lvl="1" indent="444500">
                  <a:spcBef>
                    <a:spcPts val="1100"/>
                  </a:spcBef>
                  <a:buSzTx/>
                  <a:buNone/>
                </a:pPr>
                <a:r>
                  <a:t>A \ B = inv(A) * b  </a:t>
                </a:r>
                <a:r>
                  <a:rPr>
                    <a:latin typeface="Wingdings"/>
                    <a:ea typeface="Wingdings"/>
                    <a:cs typeface="Wingdings"/>
                    <a:sym typeface="Wingdings"/>
                  </a:rPr>
                  <a:t> </a:t>
                </a:r>
                <a:r>
                  <a:t>columns inv(A) </a:t>
                </a:r>
                <a:r>
                  <a:rPr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  <a:latin typeface="Avenir Heavy"/>
                    <a:ea typeface="Avenir Heavy"/>
                    <a:cs typeface="Avenir Heavy"/>
                    <a:sym typeface="Avenir Heavy"/>
                  </a:rPr>
                  <a:t>must</a:t>
                </a:r>
                <a:r>
                  <a:t> = rows B</a:t>
                </a:r>
              </a:p>
              <a:p>
                <a:pPr marL="489857" indent="-228599">
                  <a:spcBef>
                    <a:spcPts val="3500"/>
                  </a:spcBef>
                  <a:buSzPct val="100000"/>
                </a:pPr>
                <a:r>
                  <a:t> Typically used for solving equations of the form:</a:t>
                </a:r>
                <a:br/>
                <a:r>
                  <a:t>                                       </a:t>
                </a:r>
                <a14:m>
                  <m:oMath xmlns:m="http://schemas.openxmlformats.org/officeDocument/2006/math">
                    <m:r>
                      <a:rPr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474" name="Multiplication does standard matrix multiplication: The columns of A must equal the rows of B.…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18492" y="2360352"/>
                <a:ext cx="10388101" cy="6760096"/>
              </a:xfrm>
              <a:prstGeom prst="rect">
                <a:avLst/>
              </a:prstGeom>
              <a:blipFill>
                <a:blip r:embed="rId2"/>
                <a:stretch>
                  <a:fillRect l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5" name="Matrix/vector Operatio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60831">
              <a:defRPr sz="7679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Matrix/vector </a:t>
            </a:r>
            <a:r>
              <a:t>Operations</a:t>
            </a:r>
          </a:p>
        </p:txBody>
      </p:sp>
      <p:grpSp>
        <p:nvGrpSpPr>
          <p:cNvPr id="478" name="Group"/>
          <p:cNvGrpSpPr/>
          <p:nvPr/>
        </p:nvGrpSpPr>
        <p:grpSpPr>
          <a:xfrm>
            <a:off x="5770290" y="8841028"/>
            <a:ext cx="4160667" cy="417764"/>
            <a:chOff x="0" y="0"/>
            <a:chExt cx="4160666" cy="417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6" name="Equation"/>
                <p:cNvSpPr txBox="1"/>
                <p:nvPr/>
              </p:nvSpPr>
              <p:spPr>
                <a:xfrm>
                  <a:off x="808471" y="0"/>
                  <a:ext cx="3352196" cy="4177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oMath>
                    </m:oMathPara>
                  </a14:m>
                  <a:endParaRPr sz="3200"/>
                </a:p>
              </p:txBody>
            </p:sp>
          </mc:Choice>
          <mc:Fallback xmlns="">
            <p:sp>
              <p:nvSpPr>
                <p:cNvPr id="476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471" y="0"/>
                  <a:ext cx="3352196" cy="417763"/>
                </a:xfrm>
                <a:prstGeom prst="rect">
                  <a:avLst/>
                </a:prstGeom>
                <a:blipFill>
                  <a:blip r:embed="rId3"/>
                  <a:stretch>
                    <a:fillRect l="-5660" t="-5882" r="-13208" b="-5294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7" name="Line"/>
            <p:cNvSpPr/>
            <p:nvPr/>
          </p:nvSpPr>
          <p:spPr>
            <a:xfrm>
              <a:off x="0" y="208881"/>
              <a:ext cx="6813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" grpId="0" build="p" bldLvl="5" animBg="1" advAuto="0"/>
      <p:bldP spid="478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Array Operatio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Array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 </a:t>
            </a:r>
            <a:r>
              <a:t>Operations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 </a:t>
            </a:r>
          </a:p>
        </p:txBody>
      </p:sp>
      <p:sp>
        <p:nvSpPr>
          <p:cNvPr id="481" name="Addition   A + B…"/>
          <p:cNvSpPr>
            <a:spLocks noGrp="1"/>
          </p:cNvSpPr>
          <p:nvPr>
            <p:ph type="body" sz="half" idx="1"/>
          </p:nvPr>
        </p:nvSpPr>
        <p:spPr>
          <a:xfrm>
            <a:off x="1555714" y="3253978"/>
            <a:ext cx="7819462" cy="4464844"/>
          </a:xfrm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3800"/>
              </a:spcBef>
              <a:defRPr sz="2944"/>
            </a:pPr>
            <a:endParaRPr/>
          </a:p>
          <a:p>
            <a:pPr marL="843438" lvl="1" indent="-434498" defTabSz="537463">
              <a:spcBef>
                <a:spcPts val="600"/>
              </a:spcBef>
              <a:defRPr sz="3128"/>
            </a:pPr>
            <a:r>
              <a:t>Addition			A + B</a:t>
            </a:r>
          </a:p>
          <a:p>
            <a:pPr marL="843438" lvl="1" indent="-434498" defTabSz="537463">
              <a:spcBef>
                <a:spcPts val="600"/>
              </a:spcBef>
              <a:defRPr sz="3128"/>
            </a:pPr>
            <a:r>
              <a:t>Subtraction		     A – B</a:t>
            </a:r>
          </a:p>
          <a:p>
            <a:pPr marL="843438" lvl="1" indent="-434498" defTabSz="537463">
              <a:spcBef>
                <a:spcPts val="600"/>
              </a:spcBef>
              <a:defRPr sz="3128"/>
            </a:pPr>
            <a:r>
              <a:t>Multiplication		A .* B</a:t>
            </a:r>
          </a:p>
          <a:p>
            <a:pPr marL="843438" lvl="1" indent="-434498" defTabSz="537463">
              <a:spcBef>
                <a:spcPts val="600"/>
              </a:spcBef>
              <a:defRPr sz="3128"/>
            </a:pPr>
            <a:r>
              <a:t>Right Division		A ./ B</a:t>
            </a:r>
          </a:p>
          <a:p>
            <a:pPr marL="843438" lvl="1" indent="-434498" defTabSz="537463">
              <a:spcBef>
                <a:spcPts val="600"/>
              </a:spcBef>
              <a:defRPr sz="3128"/>
            </a:pPr>
            <a:r>
              <a:t>Left Division		A .\ B</a:t>
            </a:r>
          </a:p>
          <a:p>
            <a:pPr marL="843438" lvl="1" indent="-434498" defTabSz="537463">
              <a:spcBef>
                <a:spcPts val="600"/>
              </a:spcBef>
              <a:defRPr sz="3128"/>
            </a:pPr>
            <a:r>
              <a:t>Exponentiation	A .^ B</a:t>
            </a:r>
          </a:p>
        </p:txBody>
      </p:sp>
      <p:sp>
        <p:nvSpPr>
          <p:cNvPr id="482" name="The dot ."/>
          <p:cNvSpPr/>
          <p:nvPr/>
        </p:nvSpPr>
        <p:spPr>
          <a:xfrm>
            <a:off x="1026436" y="7410881"/>
            <a:ext cx="4505261" cy="143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 sz="3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The dot </a:t>
            </a:r>
            <a:r>
              <a:rPr sz="5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.</a:t>
            </a:r>
            <a:r>
              <a:t> </a:t>
            </a:r>
          </a:p>
        </p:txBody>
      </p:sp>
      <p:sp>
        <p:nvSpPr>
          <p:cNvPr id="483" name="A and B must be the same size"/>
          <p:cNvSpPr/>
          <p:nvPr/>
        </p:nvSpPr>
        <p:spPr>
          <a:xfrm>
            <a:off x="1012516" y="8357356"/>
            <a:ext cx="7677881" cy="158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 sz="3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A and B must be the same size</a:t>
            </a:r>
          </a:p>
        </p:txBody>
      </p:sp>
      <p:sp>
        <p:nvSpPr>
          <p:cNvPr id="484" name="These are all binary operations"/>
          <p:cNvSpPr txBox="1"/>
          <p:nvPr/>
        </p:nvSpPr>
        <p:spPr>
          <a:xfrm>
            <a:off x="8268714" y="5522202"/>
            <a:ext cx="4100221" cy="4363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These are all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binary</a:t>
            </a:r>
            <a:r>
              <a:t> operations</a:t>
            </a:r>
          </a:p>
        </p:txBody>
      </p:sp>
      <p:sp>
        <p:nvSpPr>
          <p:cNvPr id="485" name="MATLAB allows us to perform element-wise operations on the array:"/>
          <p:cNvSpPr/>
          <p:nvPr/>
        </p:nvSpPr>
        <p:spPr>
          <a:xfrm>
            <a:off x="422545" y="2095016"/>
            <a:ext cx="9348406" cy="158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4200"/>
              </a:spcBef>
              <a:defRPr sz="3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MATLAB allows us to perform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element-wise </a:t>
            </a:r>
            <a:r>
              <a:t>operations on the array: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" grpId="0" animBg="1" advAuto="0"/>
      <p:bldP spid="483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Screen Shot 2021-09-02 at 10.26.07 AM.png" descr="Screen Shot 2021-09-02 at 10.26.07 A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34387" y="7094242"/>
            <a:ext cx="7433204" cy="1336908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r>
              <a:t>Challenge: array operations</a:t>
            </a:r>
          </a:p>
        </p:txBody>
      </p:sp>
      <p:sp>
        <p:nvSpPr>
          <p:cNvPr id="49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248893" y="3237045"/>
            <a:ext cx="10507014" cy="4403138"/>
          </a:xfrm>
          <a:prstGeom prst="rect">
            <a:avLst/>
          </a:prstGeom>
        </p:spPr>
        <p:txBody>
          <a:bodyPr/>
          <a:lstStyle/>
          <a:p>
            <a:pPr marL="304800" indent="-304800">
              <a:buAutoNum type="arabicPeriod"/>
              <a:defRPr sz="3100"/>
            </a:pPr>
            <a:r>
              <a:t> The first 10 square numbers (integers squared)</a:t>
            </a:r>
            <a:br/>
            <a:br/>
            <a:endParaRPr/>
          </a:p>
          <a:p>
            <a:pPr marL="295275" indent="-295275">
              <a:buAutoNum type="arabicPeriod" startAt="2"/>
            </a:pPr>
            <a:r>
              <a:rPr sz="3100"/>
              <a:t> The cosine of the elements of A</a:t>
            </a:r>
            <a:br/>
            <a:br/>
            <a:endParaRPr/>
          </a:p>
        </p:txBody>
      </p:sp>
      <p:sp>
        <p:nvSpPr>
          <p:cNvPr id="492" name="Content Placeholder 2"/>
          <p:cNvSpPr/>
          <p:nvPr/>
        </p:nvSpPr>
        <p:spPr>
          <a:xfrm>
            <a:off x="763904" y="2071945"/>
            <a:ext cx="11476992" cy="989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 sz="3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Calculate the following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0" build="p" bldLvl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Transpose,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flipud</a:t>
            </a:r>
            <a:r>
              <a:t>,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fliplr</a:t>
            </a:r>
          </a:p>
        </p:txBody>
      </p:sp>
      <p:sp>
        <p:nvSpPr>
          <p:cNvPr id="49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393116" y="990020"/>
            <a:ext cx="9384035" cy="6286501"/>
          </a:xfrm>
          <a:prstGeom prst="rect">
            <a:avLst/>
          </a:prstGeom>
        </p:spPr>
        <p:txBody>
          <a:bodyPr/>
          <a:lstStyle/>
          <a:p>
            <a:r>
              <a:t>The transpose operation (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t>) takes a matrix/vector and exchanges rows and columns</a:t>
            </a:r>
          </a:p>
          <a:p>
            <a:r>
              <a:t>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flipud</a:t>
            </a:r>
            <a:r>
              <a:t> ("flip up/down") and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fliplr</a:t>
            </a:r>
            <a:r>
              <a:t> ("flip left/right") functions reverse all columns or rows.</a:t>
            </a:r>
          </a:p>
        </p:txBody>
      </p:sp>
      <p:pic>
        <p:nvPicPr>
          <p:cNvPr id="49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576" y="3152793"/>
            <a:ext cx="2416132" cy="1623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752" y="6196553"/>
            <a:ext cx="1638701" cy="2431375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TextBox 6"/>
          <p:cNvSpPr txBox="1"/>
          <p:nvPr/>
        </p:nvSpPr>
        <p:spPr>
          <a:xfrm>
            <a:off x="2293343" y="8844460"/>
            <a:ext cx="1059517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lnSpc>
                <a:spcPct val="114000"/>
              </a:lnSpc>
              <a:defRPr sz="34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x'</a:t>
            </a:r>
          </a:p>
        </p:txBody>
      </p:sp>
      <p:sp>
        <p:nvSpPr>
          <p:cNvPr id="501" name="TextBox 7"/>
          <p:cNvSpPr txBox="1"/>
          <p:nvPr/>
        </p:nvSpPr>
        <p:spPr>
          <a:xfrm>
            <a:off x="4471225" y="8868478"/>
            <a:ext cx="2840998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lnSpc>
                <a:spcPct val="114000"/>
              </a:lnSpc>
              <a:defRPr sz="34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flipud(x)</a:t>
            </a:r>
          </a:p>
        </p:txBody>
      </p:sp>
      <p:sp>
        <p:nvSpPr>
          <p:cNvPr id="502" name="TextBox 8"/>
          <p:cNvSpPr txBox="1"/>
          <p:nvPr/>
        </p:nvSpPr>
        <p:spPr>
          <a:xfrm>
            <a:off x="11283993" y="4862558"/>
            <a:ext cx="574815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lnSpc>
                <a:spcPct val="114000"/>
              </a:lnSpc>
              <a:defRPr sz="34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x</a:t>
            </a:r>
          </a:p>
        </p:txBody>
      </p:sp>
      <p:pic>
        <p:nvPicPr>
          <p:cNvPr id="5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917" y="6961060"/>
            <a:ext cx="2473167" cy="1666868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TextBox 11"/>
          <p:cNvSpPr txBox="1"/>
          <p:nvPr/>
        </p:nvSpPr>
        <p:spPr>
          <a:xfrm>
            <a:off x="8141000" y="8864786"/>
            <a:ext cx="2840998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lnSpc>
                <a:spcPct val="114000"/>
              </a:lnSpc>
              <a:defRPr sz="34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fliplr(x)</a:t>
            </a:r>
          </a:p>
        </p:txBody>
      </p:sp>
      <p:pic>
        <p:nvPicPr>
          <p:cNvPr id="505" name="Picture 12" descr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785" y="6923683"/>
            <a:ext cx="2545881" cy="1713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Recap</a:t>
            </a:r>
          </a:p>
        </p:txBody>
      </p:sp>
      <p:sp>
        <p:nvSpPr>
          <p:cNvPr id="177" name="Human idea -&gt; Algorithm -&gt; Programming language -&gt; Machine cod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3900"/>
              </a:spcBef>
              <a:defRPr sz="3008"/>
            </a:pPr>
            <a:r>
              <a:t>Human idea -&gt; Algorithm -&gt; Programming language -&gt; Machine code</a:t>
            </a:r>
          </a:p>
          <a:p>
            <a:pPr marL="417830" indent="-417830" defTabSz="549148">
              <a:spcBef>
                <a:spcPts val="3900"/>
              </a:spcBef>
              <a:defRPr sz="3008"/>
            </a:pPr>
            <a:r>
              <a:t>MatLab environment: Script Editor; Command Window; Workspace; Current Folder</a:t>
            </a:r>
          </a:p>
          <a:p>
            <a:pPr marL="417830" indent="-417830" defTabSz="549148">
              <a:spcBef>
                <a:spcPts val="3900"/>
              </a:spcBef>
              <a:defRPr sz="3008"/>
            </a:pPr>
            <a:r>
              <a:t>Read/Evaluate/Display loop for MatLab to process a statement</a:t>
            </a:r>
          </a:p>
          <a:p>
            <a:pPr marL="417830" indent="-417830" defTabSz="549148">
              <a:spcBef>
                <a:spcPts val="3900"/>
              </a:spcBef>
              <a:defRPr sz="3008"/>
            </a:pPr>
            <a:r>
              <a:t>Data types: weakly-typed</a:t>
            </a:r>
          </a:p>
          <a:p>
            <a:pPr marL="417830" indent="-417830" defTabSz="549148">
              <a:spcBef>
                <a:spcPts val="3900"/>
              </a:spcBef>
              <a:defRPr sz="3008"/>
            </a:pPr>
            <a:r>
              <a:t>Basic operations and precedence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um,cumsu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Sum,cumsum</a:t>
            </a:r>
          </a:p>
        </p:txBody>
      </p:sp>
      <p:sp>
        <p:nvSpPr>
          <p:cNvPr id="510" name="Sum elements along direction given by dim - or over all directions with ‘all’"/>
          <p:cNvSpPr txBox="1">
            <a:spLocks noGrp="1"/>
          </p:cNvSpPr>
          <p:nvPr>
            <p:ph type="body" sz="quarter" idx="1"/>
          </p:nvPr>
        </p:nvSpPr>
        <p:spPr>
          <a:xfrm>
            <a:off x="952500" y="2225039"/>
            <a:ext cx="11099800" cy="1926234"/>
          </a:xfrm>
          <a:prstGeom prst="rect">
            <a:avLst/>
          </a:prstGeom>
        </p:spPr>
        <p:txBody>
          <a:bodyPr/>
          <a:lstStyle/>
          <a:p>
            <a:r>
              <a:t>Sum elements along direction given by dim - or over all directions with ‘all’</a:t>
            </a:r>
          </a:p>
        </p:txBody>
      </p:sp>
      <p:sp>
        <p:nvSpPr>
          <p:cNvPr id="511" name="S = sum(A)…"/>
          <p:cNvSpPr txBox="1"/>
          <p:nvPr/>
        </p:nvSpPr>
        <p:spPr>
          <a:xfrm>
            <a:off x="3998515" y="3949699"/>
            <a:ext cx="5007770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000">
                <a:solidFill>
                  <a:srgbClr val="0076A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 = sum(A)</a:t>
            </a:r>
            <a:endParaRPr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defTabSz="457200">
              <a:defRPr sz="4000">
                <a:solidFill>
                  <a:srgbClr val="0076A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 = sum(A,'all')</a:t>
            </a:r>
            <a:endParaRPr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defTabSz="457200">
              <a:defRPr sz="4000">
                <a:solidFill>
                  <a:srgbClr val="0076A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 = sum(A,dim)</a:t>
            </a:r>
          </a:p>
        </p:txBody>
      </p:sp>
      <p:sp>
        <p:nvSpPr>
          <p:cNvPr id="512" name="Cumsum is cumulative summation of elements along direction given by dim"/>
          <p:cNvSpPr/>
          <p:nvPr/>
        </p:nvSpPr>
        <p:spPr>
          <a:xfrm>
            <a:off x="952500" y="5835193"/>
            <a:ext cx="11099800" cy="1926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 sz="3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Cumsum is cumulative summation of elements along direction given by dim</a:t>
            </a:r>
          </a:p>
        </p:txBody>
      </p:sp>
      <p:sp>
        <p:nvSpPr>
          <p:cNvPr id="513" name="B = cumsum(A)…"/>
          <p:cNvSpPr txBox="1"/>
          <p:nvPr/>
        </p:nvSpPr>
        <p:spPr>
          <a:xfrm>
            <a:off x="3845594" y="7701279"/>
            <a:ext cx="5313612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000">
                <a:solidFill>
                  <a:srgbClr val="0076A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 = cumsum(A)</a:t>
            </a:r>
          </a:p>
          <a:p>
            <a:pPr algn="l" defTabSz="457200">
              <a:defRPr sz="4000">
                <a:solidFill>
                  <a:srgbClr val="0076A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 = cumsum(A,dim)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roup"/>
          <p:cNvGrpSpPr/>
          <p:nvPr/>
        </p:nvGrpSpPr>
        <p:grpSpPr>
          <a:xfrm>
            <a:off x="3655976" y="5989550"/>
            <a:ext cx="4531643" cy="1048022"/>
            <a:chOff x="0" y="0"/>
            <a:chExt cx="4531642" cy="1048020"/>
          </a:xfrm>
        </p:grpSpPr>
        <p:sp>
          <p:nvSpPr>
            <p:cNvPr id="517" name="Square"/>
            <p:cNvSpPr/>
            <p:nvPr/>
          </p:nvSpPr>
          <p:spPr>
            <a:xfrm>
              <a:off x="0" y="0"/>
              <a:ext cx="1048021" cy="104802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</a:schemeClr>
                </a:gs>
                <a:gs pos="100000">
                  <a:schemeClr val="accent6">
                    <a:satOff val="18029"/>
                    <a:lumOff val="12067"/>
                  </a:schemeClr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18" name="Square"/>
            <p:cNvSpPr/>
            <p:nvPr/>
          </p:nvSpPr>
          <p:spPr>
            <a:xfrm>
              <a:off x="1161206" y="0"/>
              <a:ext cx="1048022" cy="104802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</a:schemeClr>
                </a:gs>
                <a:gs pos="100000">
                  <a:schemeClr val="accent6">
                    <a:satOff val="18029"/>
                    <a:lumOff val="12067"/>
                  </a:schemeClr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19" name="Square"/>
            <p:cNvSpPr/>
            <p:nvPr/>
          </p:nvSpPr>
          <p:spPr>
            <a:xfrm>
              <a:off x="2322413" y="0"/>
              <a:ext cx="1048022" cy="104802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</a:schemeClr>
                </a:gs>
                <a:gs pos="100000">
                  <a:schemeClr val="accent6">
                    <a:satOff val="18029"/>
                    <a:lumOff val="12067"/>
                  </a:schemeClr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20" name="Square"/>
            <p:cNvSpPr/>
            <p:nvPr/>
          </p:nvSpPr>
          <p:spPr>
            <a:xfrm>
              <a:off x="3483621" y="0"/>
              <a:ext cx="1048022" cy="104802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</a:schemeClr>
                </a:gs>
                <a:gs pos="100000">
                  <a:schemeClr val="accent6">
                    <a:satOff val="18029"/>
                    <a:lumOff val="12067"/>
                  </a:schemeClr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22" name="Di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Diff</a:t>
            </a:r>
          </a:p>
        </p:txBody>
      </p:sp>
      <p:sp>
        <p:nvSpPr>
          <p:cNvPr id="523" name="Diff finds difference between adjacent elements in direction dim"/>
          <p:cNvSpPr txBox="1">
            <a:spLocks noGrp="1"/>
          </p:cNvSpPr>
          <p:nvPr>
            <p:ph type="body" sz="quarter" idx="1"/>
          </p:nvPr>
        </p:nvSpPr>
        <p:spPr>
          <a:xfrm>
            <a:off x="952500" y="2597150"/>
            <a:ext cx="11099800" cy="1355845"/>
          </a:xfrm>
          <a:prstGeom prst="rect">
            <a:avLst/>
          </a:prstGeom>
        </p:spPr>
        <p:txBody>
          <a:bodyPr/>
          <a:lstStyle/>
          <a:p>
            <a:r>
              <a:t>Diff finds difference between adjacent elements in direction dim</a:t>
            </a:r>
          </a:p>
        </p:txBody>
      </p:sp>
      <p:sp>
        <p:nvSpPr>
          <p:cNvPr id="524" name="Y = diff(X)…"/>
          <p:cNvSpPr txBox="1"/>
          <p:nvPr/>
        </p:nvSpPr>
        <p:spPr>
          <a:xfrm>
            <a:off x="4625491" y="4197349"/>
            <a:ext cx="3753818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800">
                <a:solidFill>
                  <a:srgbClr val="0076A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 = diff(X)</a:t>
            </a:r>
            <a:endParaRPr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defTabSz="457200">
              <a:defRPr sz="2800">
                <a:solidFill>
                  <a:srgbClr val="0076A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 = diff(X,n)</a:t>
            </a:r>
            <a:endParaRPr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defTabSz="457200">
              <a:defRPr sz="2800">
                <a:solidFill>
                  <a:srgbClr val="0076A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 = diff(X,n,dim)</a:t>
            </a:r>
          </a:p>
        </p:txBody>
      </p:sp>
      <p:grpSp>
        <p:nvGrpSpPr>
          <p:cNvPr id="535" name="Group"/>
          <p:cNvGrpSpPr/>
          <p:nvPr/>
        </p:nvGrpSpPr>
        <p:grpSpPr>
          <a:xfrm>
            <a:off x="3655975" y="7470872"/>
            <a:ext cx="5692849" cy="1146928"/>
            <a:chOff x="0" y="0"/>
            <a:chExt cx="5692847" cy="1146926"/>
          </a:xfrm>
        </p:grpSpPr>
        <p:sp>
          <p:nvSpPr>
            <p:cNvPr id="525" name="Square"/>
            <p:cNvSpPr/>
            <p:nvPr/>
          </p:nvSpPr>
          <p:spPr>
            <a:xfrm>
              <a:off x="0" y="49452"/>
              <a:ext cx="1048021" cy="104802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</a:schemeClr>
                </a:gs>
                <a:gs pos="100000">
                  <a:schemeClr val="accent6">
                    <a:satOff val="18029"/>
                    <a:lumOff val="12067"/>
                  </a:schemeClr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26" name="Square"/>
            <p:cNvSpPr/>
            <p:nvPr/>
          </p:nvSpPr>
          <p:spPr>
            <a:xfrm>
              <a:off x="1161206" y="49452"/>
              <a:ext cx="1048022" cy="104802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</a:schemeClr>
                </a:gs>
                <a:gs pos="100000">
                  <a:schemeClr val="accent6">
                    <a:satOff val="18029"/>
                    <a:lumOff val="12067"/>
                  </a:schemeClr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27" name="Square"/>
            <p:cNvSpPr/>
            <p:nvPr/>
          </p:nvSpPr>
          <p:spPr>
            <a:xfrm>
              <a:off x="2322413" y="49452"/>
              <a:ext cx="1048022" cy="104802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</a:schemeClr>
                </a:gs>
                <a:gs pos="100000">
                  <a:schemeClr val="accent6">
                    <a:satOff val="18029"/>
                    <a:lumOff val="12067"/>
                  </a:schemeClr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28" name="Square"/>
            <p:cNvSpPr/>
            <p:nvPr/>
          </p:nvSpPr>
          <p:spPr>
            <a:xfrm>
              <a:off x="3483621" y="49452"/>
              <a:ext cx="1048022" cy="104802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</a:schemeClr>
                </a:gs>
                <a:gs pos="100000">
                  <a:schemeClr val="accent6">
                    <a:satOff val="18029"/>
                    <a:lumOff val="12067"/>
                  </a:schemeClr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29" name="Square"/>
            <p:cNvSpPr/>
            <p:nvPr/>
          </p:nvSpPr>
          <p:spPr>
            <a:xfrm>
              <a:off x="4644826" y="49452"/>
              <a:ext cx="1048022" cy="104802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</a:schemeClr>
                </a:gs>
                <a:gs pos="100000">
                  <a:schemeClr val="accent6">
                    <a:satOff val="18029"/>
                    <a:lumOff val="12067"/>
                  </a:schemeClr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30" name="a1"/>
            <p:cNvSpPr txBox="1"/>
            <p:nvPr/>
          </p:nvSpPr>
          <p:spPr>
            <a:xfrm>
              <a:off x="136403" y="0"/>
              <a:ext cx="825547" cy="11469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a</a:t>
              </a:r>
              <a:r>
                <a:rPr baseline="-5999"/>
                <a:t>1</a:t>
              </a:r>
            </a:p>
          </p:txBody>
        </p:sp>
        <p:sp>
          <p:nvSpPr>
            <p:cNvPr id="531" name="a2"/>
            <p:cNvSpPr txBox="1"/>
            <p:nvPr/>
          </p:nvSpPr>
          <p:spPr>
            <a:xfrm>
              <a:off x="1303451" y="0"/>
              <a:ext cx="825547" cy="11469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a</a:t>
              </a:r>
              <a:r>
                <a:rPr baseline="-5999"/>
                <a:t>2</a:t>
              </a:r>
            </a:p>
          </p:txBody>
        </p:sp>
        <p:sp>
          <p:nvSpPr>
            <p:cNvPr id="532" name="a3"/>
            <p:cNvSpPr txBox="1"/>
            <p:nvPr/>
          </p:nvSpPr>
          <p:spPr>
            <a:xfrm>
              <a:off x="2433651" y="0"/>
              <a:ext cx="825547" cy="11469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a</a:t>
              </a:r>
              <a:r>
                <a:rPr baseline="-5999"/>
                <a:t>3</a:t>
              </a:r>
            </a:p>
          </p:txBody>
        </p:sp>
        <p:sp>
          <p:nvSpPr>
            <p:cNvPr id="533" name="a4"/>
            <p:cNvSpPr txBox="1"/>
            <p:nvPr/>
          </p:nvSpPr>
          <p:spPr>
            <a:xfrm>
              <a:off x="3563850" y="0"/>
              <a:ext cx="825546" cy="11469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a</a:t>
              </a:r>
              <a:r>
                <a:rPr baseline="-5999"/>
                <a:t>4</a:t>
              </a:r>
            </a:p>
          </p:txBody>
        </p:sp>
        <p:sp>
          <p:nvSpPr>
            <p:cNvPr id="534" name="a5"/>
            <p:cNvSpPr txBox="1"/>
            <p:nvPr/>
          </p:nvSpPr>
          <p:spPr>
            <a:xfrm>
              <a:off x="4746111" y="0"/>
              <a:ext cx="825546" cy="11469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a</a:t>
              </a:r>
              <a:r>
                <a:rPr baseline="-5999"/>
                <a:t>5</a:t>
              </a:r>
            </a:p>
          </p:txBody>
        </p:sp>
      </p:grpSp>
      <p:sp>
        <p:nvSpPr>
          <p:cNvPr id="536" name="a2 - a1"/>
          <p:cNvSpPr txBox="1"/>
          <p:nvPr/>
        </p:nvSpPr>
        <p:spPr>
          <a:xfrm>
            <a:off x="3642256" y="6208761"/>
            <a:ext cx="105665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/>
            </a:pPr>
            <a:r>
              <a:t>a</a:t>
            </a:r>
            <a:r>
              <a:rPr baseline="-5999"/>
              <a:t>2 </a:t>
            </a:r>
            <a:r>
              <a:t>- a</a:t>
            </a:r>
            <a:r>
              <a:rPr baseline="-5999"/>
              <a:t>1</a:t>
            </a:r>
          </a:p>
        </p:txBody>
      </p:sp>
      <p:grpSp>
        <p:nvGrpSpPr>
          <p:cNvPr id="539" name="Group"/>
          <p:cNvGrpSpPr/>
          <p:nvPr/>
        </p:nvGrpSpPr>
        <p:grpSpPr>
          <a:xfrm>
            <a:off x="4048664" y="6810047"/>
            <a:ext cx="1031337" cy="913565"/>
            <a:chOff x="0" y="0"/>
            <a:chExt cx="1031335" cy="913563"/>
          </a:xfrm>
        </p:grpSpPr>
        <p:sp>
          <p:nvSpPr>
            <p:cNvPr id="537" name="Line"/>
            <p:cNvSpPr/>
            <p:nvPr/>
          </p:nvSpPr>
          <p:spPr>
            <a:xfrm flipH="1" flipV="1">
              <a:off x="243557" y="58402"/>
              <a:ext cx="787779" cy="7877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38" name="Line"/>
            <p:cNvSpPr/>
            <p:nvPr/>
          </p:nvSpPr>
          <p:spPr>
            <a:xfrm flipV="1">
              <a:off x="-1" y="0"/>
              <a:ext cx="2" cy="9135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40" name="a3 - a2"/>
          <p:cNvSpPr txBox="1"/>
          <p:nvPr/>
        </p:nvSpPr>
        <p:spPr>
          <a:xfrm>
            <a:off x="4805576" y="6208761"/>
            <a:ext cx="105665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/>
            </a:pPr>
            <a:r>
              <a:t>a</a:t>
            </a:r>
            <a:r>
              <a:rPr baseline="-5999"/>
              <a:t>3 </a:t>
            </a:r>
            <a:r>
              <a:t>- a</a:t>
            </a:r>
            <a:r>
              <a:rPr baseline="-5999"/>
              <a:t>2</a:t>
            </a:r>
          </a:p>
        </p:txBody>
      </p:sp>
      <p:sp>
        <p:nvSpPr>
          <p:cNvPr id="541" name="a4 - a3"/>
          <p:cNvSpPr txBox="1"/>
          <p:nvPr/>
        </p:nvSpPr>
        <p:spPr>
          <a:xfrm>
            <a:off x="5968896" y="6208761"/>
            <a:ext cx="105665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/>
            </a:pPr>
            <a:r>
              <a:t>a</a:t>
            </a:r>
            <a:r>
              <a:rPr baseline="-5999"/>
              <a:t>4 </a:t>
            </a:r>
            <a:r>
              <a:t>- a</a:t>
            </a:r>
            <a:r>
              <a:rPr baseline="-5999"/>
              <a:t>3</a:t>
            </a:r>
          </a:p>
        </p:txBody>
      </p:sp>
      <p:sp>
        <p:nvSpPr>
          <p:cNvPr id="542" name="a5 - a6"/>
          <p:cNvSpPr txBox="1"/>
          <p:nvPr/>
        </p:nvSpPr>
        <p:spPr>
          <a:xfrm>
            <a:off x="7132216" y="6208761"/>
            <a:ext cx="105665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/>
            </a:pPr>
            <a:r>
              <a:t>a</a:t>
            </a:r>
            <a:r>
              <a:rPr baseline="-5999"/>
              <a:t>5 </a:t>
            </a:r>
            <a:r>
              <a:t>- a</a:t>
            </a:r>
            <a:r>
              <a:rPr baseline="-5999"/>
              <a:t>6</a:t>
            </a:r>
          </a:p>
        </p:txBody>
      </p:sp>
      <p:grpSp>
        <p:nvGrpSpPr>
          <p:cNvPr id="545" name="Group"/>
          <p:cNvGrpSpPr/>
          <p:nvPr/>
        </p:nvGrpSpPr>
        <p:grpSpPr>
          <a:xfrm>
            <a:off x="6401809" y="6810047"/>
            <a:ext cx="1031336" cy="913565"/>
            <a:chOff x="0" y="0"/>
            <a:chExt cx="1031335" cy="913563"/>
          </a:xfrm>
        </p:grpSpPr>
        <p:sp>
          <p:nvSpPr>
            <p:cNvPr id="543" name="Line"/>
            <p:cNvSpPr/>
            <p:nvPr/>
          </p:nvSpPr>
          <p:spPr>
            <a:xfrm flipH="1" flipV="1">
              <a:off x="243557" y="58402"/>
              <a:ext cx="787779" cy="7877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44" name="Line"/>
            <p:cNvSpPr/>
            <p:nvPr/>
          </p:nvSpPr>
          <p:spPr>
            <a:xfrm flipV="1">
              <a:off x="-1" y="0"/>
              <a:ext cx="2" cy="9135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48" name="Group"/>
          <p:cNvGrpSpPr/>
          <p:nvPr/>
        </p:nvGrpSpPr>
        <p:grpSpPr>
          <a:xfrm>
            <a:off x="5286197" y="6810047"/>
            <a:ext cx="1031336" cy="913565"/>
            <a:chOff x="0" y="0"/>
            <a:chExt cx="1031335" cy="913563"/>
          </a:xfrm>
        </p:grpSpPr>
        <p:sp>
          <p:nvSpPr>
            <p:cNvPr id="546" name="Line"/>
            <p:cNvSpPr/>
            <p:nvPr/>
          </p:nvSpPr>
          <p:spPr>
            <a:xfrm flipH="1" flipV="1">
              <a:off x="243557" y="58402"/>
              <a:ext cx="787779" cy="7877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47" name="Line"/>
            <p:cNvSpPr/>
            <p:nvPr/>
          </p:nvSpPr>
          <p:spPr>
            <a:xfrm flipV="1">
              <a:off x="-1" y="0"/>
              <a:ext cx="2" cy="9135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51" name="Group"/>
          <p:cNvGrpSpPr/>
          <p:nvPr/>
        </p:nvGrpSpPr>
        <p:grpSpPr>
          <a:xfrm>
            <a:off x="7517421" y="6810047"/>
            <a:ext cx="1031336" cy="913565"/>
            <a:chOff x="0" y="0"/>
            <a:chExt cx="1031335" cy="913563"/>
          </a:xfrm>
        </p:grpSpPr>
        <p:sp>
          <p:nvSpPr>
            <p:cNvPr id="549" name="Line"/>
            <p:cNvSpPr/>
            <p:nvPr/>
          </p:nvSpPr>
          <p:spPr>
            <a:xfrm flipH="1" flipV="1">
              <a:off x="243557" y="58402"/>
              <a:ext cx="787779" cy="7877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50" name="Line"/>
            <p:cNvSpPr/>
            <p:nvPr/>
          </p:nvSpPr>
          <p:spPr>
            <a:xfrm flipV="1">
              <a:off x="-1" y="0"/>
              <a:ext cx="2" cy="9135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Vectoriz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Vectorization</a:t>
            </a:r>
          </a:p>
        </p:txBody>
      </p:sp>
      <p:sp>
        <p:nvSpPr>
          <p:cNvPr id="556" name="Vectorization means to apply operations to whole arrays instead of individual elements…"/>
          <p:cNvSpPr>
            <a:spLocks noGrp="1"/>
          </p:cNvSpPr>
          <p:nvPr>
            <p:ph type="body" sz="half" idx="1"/>
          </p:nvPr>
        </p:nvSpPr>
        <p:spPr>
          <a:xfrm>
            <a:off x="624839" y="2170565"/>
            <a:ext cx="6238448" cy="6286501"/>
          </a:xfrm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3800"/>
              </a:spcBef>
              <a:defRPr sz="2944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Vectorization</a:t>
            </a:r>
            <a:r>
              <a:t> means to apply operations to whole arrays instead of individual elements</a:t>
            </a:r>
          </a:p>
          <a:p>
            <a:pPr marL="408940" indent="-408940" defTabSz="537463">
              <a:spcBef>
                <a:spcPts val="3800"/>
              </a:spcBef>
              <a:defRPr sz="2944"/>
            </a:pPr>
            <a:r>
              <a:t>A reason for using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vectorized</a:t>
            </a:r>
            <a:r>
              <a:t>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functions</a:t>
            </a:r>
            <a:r>
              <a:t> and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operations</a:t>
            </a:r>
            <a:r>
              <a:t> in MATLAB is speed - operations on arrays are highly optimized</a:t>
            </a:r>
          </a:p>
          <a:p>
            <a:pPr marL="408940" indent="-408940" defTabSz="537463">
              <a:spcBef>
                <a:spcPts val="3800"/>
              </a:spcBef>
              <a:defRPr sz="2944"/>
            </a:pPr>
            <a:r>
              <a:t>Inbuilt functions (such as sin) are all vectorized and will act on a whole array</a:t>
            </a:r>
          </a:p>
        </p:txBody>
      </p:sp>
      <p:pic>
        <p:nvPicPr>
          <p:cNvPr id="557" name="Screen Shot 2018-10-29 at 2.58.59 PM.png" descr="Screen Shot 2018-10-29 at 2.58.5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946" y="2368501"/>
            <a:ext cx="5998971" cy="4698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ont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Contents</a:t>
            </a:r>
          </a:p>
        </p:txBody>
      </p:sp>
      <p:sp>
        <p:nvSpPr>
          <p:cNvPr id="562" name="Creating Vectors, Matrices…"/>
          <p:cNvSpPr txBox="1">
            <a:spLocks noGrp="1"/>
          </p:cNvSpPr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508000" indent="-508000">
              <a:buSzPct val="100000"/>
              <a:buAutoNum type="arabicPeriod"/>
            </a:pPr>
            <a:r>
              <a:t>Creating Vectors, Matrices</a:t>
            </a:r>
          </a:p>
          <a:p>
            <a:pPr marL="508000" indent="-508000">
              <a:buSzPct val="100000"/>
              <a:buAutoNum type="arabicPeriod"/>
            </a:pPr>
            <a:r>
              <a:t>Vector and Matrix Operations</a:t>
            </a:r>
          </a:p>
          <a:p>
            <a:pPr marL="508000" indent="-508000">
              <a:buSzPct val="100000"/>
              <a:buAutoNum type="arabicPeriod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Scripting and Functions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.m Fil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.m Files</a:t>
            </a:r>
          </a:p>
        </p:txBody>
      </p:sp>
      <p:sp>
        <p:nvSpPr>
          <p:cNvPr id="565" name="MATLAB stores its code in files with a .m extension.  There are two types:…"/>
          <p:cNvSpPr>
            <a:spLocks noGrp="1"/>
          </p:cNvSpPr>
          <p:nvPr>
            <p:ph type="body" idx="1"/>
          </p:nvPr>
        </p:nvSpPr>
        <p:spPr>
          <a:xfrm>
            <a:off x="952500" y="2583179"/>
            <a:ext cx="11099800" cy="5514897"/>
          </a:xfrm>
          <a:prstGeom prst="rect">
            <a:avLst/>
          </a:prstGeom>
        </p:spPr>
        <p:txBody>
          <a:bodyPr/>
          <a:lstStyle/>
          <a:p>
            <a:r>
              <a:t>MATLAB stores its code in files with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.m</a:t>
            </a:r>
            <a:r>
              <a:t> extension.  There are two types:</a:t>
            </a:r>
          </a:p>
          <a:p>
            <a:pPr marL="916781" lvl="1" indent="-472281">
              <a:spcBef>
                <a:spcPts val="700"/>
              </a:spcBef>
              <a:defRPr sz="3400"/>
            </a:pPr>
            <a:r>
              <a:t>Script files</a:t>
            </a:r>
          </a:p>
          <a:p>
            <a:pPr marL="916781" lvl="1" indent="-472281">
              <a:spcBef>
                <a:spcPts val="700"/>
              </a:spcBef>
              <a:defRPr sz="3400"/>
            </a:pPr>
            <a:r>
              <a:t>Function files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" grpId="0" build="p" bldLvl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Scripts</a:t>
            </a:r>
          </a:p>
        </p:txBody>
      </p:sp>
      <p:sp>
        <p:nvSpPr>
          <p:cNvPr id="57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70064" y="2160151"/>
            <a:ext cx="11664672" cy="7160498"/>
          </a:xfrm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3900"/>
              </a:spcBef>
              <a:defRPr sz="2976"/>
            </a:pPr>
            <a:r>
              <a:t>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script</a:t>
            </a:r>
            <a:r>
              <a:t> is a sequence of instructions you write down beforehand and then run all at once.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t>Create a new script in MATLAB using the menu</a:t>
            </a:r>
          </a:p>
          <a:p>
            <a:pPr marL="826769" lvl="1" indent="-413384" defTabSz="543305">
              <a:spcBef>
                <a:spcPts val="3900"/>
              </a:spcBef>
              <a:defRPr sz="2976"/>
            </a:pPr>
            <a:r>
              <a:t>Write the program, statement-by-statement (sequence)</a:t>
            </a:r>
          </a:p>
          <a:p>
            <a:pPr marL="826769" lvl="1" indent="-413384" defTabSz="543305">
              <a:spcBef>
                <a:spcPts val="3900"/>
              </a:spcBef>
              <a:defRPr sz="2976"/>
            </a:pPr>
            <a:r>
              <a:t>Generally, it's a good idea to terminate lines in a script with “;"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t>You can break a script up into sections using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%%</a:t>
            </a:r>
          </a:p>
          <a:p>
            <a:pPr marL="826769" lvl="1" indent="-413384" defTabSz="543305">
              <a:spcBef>
                <a:spcPts val="3900"/>
              </a:spcBef>
              <a:defRPr sz="2976"/>
            </a:pPr>
            <a:r>
              <a:t>Each section can be run by pressing “Run section” on the toolbar</a:t>
            </a:r>
          </a:p>
        </p:txBody>
      </p:sp>
      <p:sp>
        <p:nvSpPr>
          <p:cNvPr id="571" name="Date Placeholder 6"/>
          <p:cNvSpPr txBox="1"/>
          <p:nvPr/>
        </p:nvSpPr>
        <p:spPr>
          <a:xfrm>
            <a:off x="8091875" y="8937834"/>
            <a:ext cx="2910275" cy="371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 anchor="ctr">
            <a:spAutoFit/>
          </a:bodyPr>
          <a:lstStyle>
            <a:lvl1pPr algn="r" defTabSz="65024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ENGR 101	1/13/19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build="p" bldLvl="5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Function Fil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t>Function Files</a:t>
            </a:r>
          </a:p>
        </p:txBody>
      </p:sp>
      <p:sp>
        <p:nvSpPr>
          <p:cNvPr id="576" name="You can use an M-File to create a new function where the file is named &lt;functionname&gt;.m…"/>
          <p:cNvSpPr>
            <a:spLocks noGrp="1"/>
          </p:cNvSpPr>
          <p:nvPr>
            <p:ph type="body" idx="1"/>
          </p:nvPr>
        </p:nvSpPr>
        <p:spPr>
          <a:xfrm>
            <a:off x="952500" y="2132766"/>
            <a:ext cx="11099800" cy="702798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95351" indent="-295351" defTabSz="554990">
              <a:lnSpc>
                <a:spcPct val="81000"/>
              </a:lnSpc>
              <a:spcBef>
                <a:spcPts val="3900"/>
              </a:spcBef>
              <a:defRPr sz="3989"/>
            </a:pPr>
            <a:r>
              <a:t>You can use an M-File to create a new </a:t>
            </a:r>
            <a:r>
              <a:rPr>
                <a:solidFill>
                  <a:srgbClr val="FF0000"/>
                </a:solidFill>
                <a:latin typeface="Avenir Heavy"/>
                <a:ea typeface="Avenir Heavy"/>
                <a:cs typeface="Avenir Heavy"/>
                <a:sym typeface="Avenir Heavy"/>
              </a:rPr>
              <a:t>function</a:t>
            </a:r>
            <a:r>
              <a:t> where the file is named &lt;functionname&gt;.m</a:t>
            </a:r>
          </a:p>
          <a:p>
            <a:pPr marL="295351" indent="-295351" defTabSz="554990">
              <a:lnSpc>
                <a:spcPct val="81000"/>
              </a:lnSpc>
              <a:spcBef>
                <a:spcPts val="3900"/>
              </a:spcBef>
              <a:defRPr sz="3989"/>
            </a:pPr>
            <a:r>
              <a:t>The first line of this file is often called the </a:t>
            </a:r>
            <a:r>
              <a:rPr>
                <a:solidFill>
                  <a:srgbClr val="FF0000"/>
                </a:solidFill>
                <a:latin typeface="Avenir Heavy"/>
                <a:ea typeface="Avenir Heavy"/>
                <a:cs typeface="Avenir Heavy"/>
                <a:sym typeface="Avenir Heavy"/>
              </a:rPr>
              <a:t>function header</a:t>
            </a:r>
          </a:p>
          <a:p>
            <a:pPr marL="295351" indent="-295351" defTabSz="554990">
              <a:lnSpc>
                <a:spcPct val="81000"/>
              </a:lnSpc>
              <a:spcBef>
                <a:spcPts val="3900"/>
              </a:spcBef>
              <a:defRPr sz="3989"/>
            </a:pPr>
            <a:r>
              <a:t>The syntax for defining a MATLAB function is:</a:t>
            </a:r>
          </a:p>
          <a:p>
            <a:pPr marL="1148587" lvl="2" indent="-304037" defTabSz="554990">
              <a:lnSpc>
                <a:spcPct val="81000"/>
              </a:lnSpc>
              <a:spcBef>
                <a:spcPts val="600"/>
              </a:spcBef>
              <a:defRPr sz="3989"/>
            </a:pPr>
            <a:endParaRPr/>
          </a:p>
          <a:p>
            <a:pPr marL="0" indent="0" defTabSz="434340">
              <a:lnSpc>
                <a:spcPts val="4500"/>
              </a:lnSpc>
              <a:spcBef>
                <a:spcPts val="0"/>
              </a:spcBef>
              <a:buSzTx/>
              <a:buNone/>
              <a:defRPr sz="2375"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	function </a:t>
            </a:r>
            <a:r>
              <a:rPr>
                <a:solidFill>
                  <a:srgbClr val="000000"/>
                </a:solidFill>
              </a:rPr>
              <a:t>[outputs] = functionname (inputs)</a:t>
            </a:r>
          </a:p>
          <a:p>
            <a:pPr marL="0" indent="0" defTabSz="434340">
              <a:lnSpc>
                <a:spcPts val="4500"/>
              </a:lnSpc>
              <a:spcBef>
                <a:spcPts val="0"/>
              </a:spcBef>
              <a:buSzTx/>
              <a:buNone/>
              <a:defRPr sz="2375"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		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% H1 Line</a:t>
            </a:r>
          </a:p>
          <a:p>
            <a:pPr marL="0" indent="0" defTabSz="434340">
              <a:lnSpc>
                <a:spcPts val="4500"/>
              </a:lnSpc>
              <a:spcBef>
                <a:spcPts val="0"/>
              </a:spcBef>
              <a:buSzTx/>
              <a:buNone/>
              <a:defRPr sz="2375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		% Help text</a:t>
            </a:r>
          </a:p>
          <a:p>
            <a:pPr marL="0" indent="0" defTabSz="434340">
              <a:lnSpc>
                <a:spcPts val="4500"/>
              </a:lnSpc>
              <a:spcBef>
                <a:spcPts val="0"/>
              </a:spcBef>
              <a:buSzTx/>
              <a:buNone/>
              <a:defRPr sz="2375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		% Help text</a:t>
            </a:r>
          </a:p>
          <a:p>
            <a:pPr marL="0" indent="0" defTabSz="434340">
              <a:lnSpc>
                <a:spcPts val="4500"/>
              </a:lnSpc>
              <a:spcBef>
                <a:spcPts val="0"/>
              </a:spcBef>
              <a:buSzTx/>
              <a:buNone/>
              <a:defRPr sz="2375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		Body</a:t>
            </a:r>
          </a:p>
          <a:p>
            <a:pPr marL="0" indent="0" defTabSz="434340">
              <a:lnSpc>
                <a:spcPts val="4500"/>
              </a:lnSpc>
              <a:spcBef>
                <a:spcPts val="0"/>
              </a:spcBef>
              <a:buSzTx/>
              <a:buNone/>
              <a:defRPr sz="2375"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end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Variable Scop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Variable Scope</a:t>
            </a:r>
          </a:p>
        </p:txBody>
      </p:sp>
      <p:sp>
        <p:nvSpPr>
          <p:cNvPr id="581" name="The scope of a variable defines where in the code it is valid and can be used…"/>
          <p:cNvSpPr>
            <a:spLocks noGrp="1"/>
          </p:cNvSpPr>
          <p:nvPr>
            <p:ph type="body" idx="1"/>
          </p:nvPr>
        </p:nvSpPr>
        <p:spPr>
          <a:xfrm>
            <a:off x="840066" y="1994258"/>
            <a:ext cx="11099801" cy="6890662"/>
          </a:xfrm>
          <a:prstGeom prst="rect">
            <a:avLst/>
          </a:prstGeom>
        </p:spPr>
        <p:txBody>
          <a:bodyPr/>
          <a:lstStyle/>
          <a:p>
            <a:pPr marL="916781" lvl="1" indent="-472281">
              <a:spcBef>
                <a:spcPts val="700"/>
              </a:spcBef>
              <a:defRPr sz="3400"/>
            </a:pPr>
            <a:r>
              <a:t>The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scope</a:t>
            </a:r>
            <a:r>
              <a:t> of a variable defines where in the code it is valid and can be used</a:t>
            </a:r>
          </a:p>
          <a:p>
            <a:pPr marL="1361281" lvl="2" indent="-472281">
              <a:spcBef>
                <a:spcPts val="700"/>
              </a:spcBef>
              <a:defRPr sz="3400"/>
            </a:pPr>
            <a:r>
              <a:t>Variables in a script file use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global scope</a:t>
            </a:r>
            <a:r>
              <a:t> and will be included in the Workspace</a:t>
            </a:r>
          </a:p>
          <a:p>
            <a:pPr marL="1805781" lvl="3" indent="-472281">
              <a:spcBef>
                <a:spcPts val="700"/>
              </a:spcBef>
              <a:defRPr sz="3400"/>
            </a:pPr>
            <a:r>
              <a:t>Can be accessed by all parts of the code</a:t>
            </a:r>
          </a:p>
          <a:p>
            <a:pPr marL="1361281" lvl="2" indent="-472281">
              <a:spcBef>
                <a:spcPts val="700"/>
              </a:spcBef>
              <a:defRPr sz="3400"/>
            </a:pPr>
            <a:r>
              <a:t>Variables in a function file use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local</a:t>
            </a:r>
            <a:r>
              <a:t>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scope</a:t>
            </a:r>
          </a:p>
          <a:p>
            <a:pPr marL="1805781" lvl="3" indent="-472281">
              <a:spcBef>
                <a:spcPts val="700"/>
              </a:spcBef>
              <a:defRPr sz="3400"/>
            </a:pPr>
            <a:r>
              <a:t>Can only be accessed within the function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 build="p" bldLvl="5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Screen Shot 2021-09-02 at 10.26.07 AM.png" descr="Screen Shot 2021-09-02 at 10.26.07 A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07692" y="2039812"/>
            <a:ext cx="7433204" cy="1336908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Challenge: functions</a:t>
            </a:r>
          </a:p>
        </p:txBody>
      </p:sp>
      <p:sp>
        <p:nvSpPr>
          <p:cNvPr id="587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331089" y="3003531"/>
            <a:ext cx="8749944" cy="5346738"/>
          </a:xfrm>
          <a:prstGeom prst="rect">
            <a:avLst/>
          </a:prstGeom>
        </p:spPr>
        <p:txBody>
          <a:bodyPr/>
          <a:lstStyle/>
          <a:p>
            <a:pPr marL="301752" indent="-301752" defTabSz="578358">
              <a:spcBef>
                <a:spcPts val="4100"/>
              </a:spcBef>
              <a:buAutoNum type="arabicPeriod"/>
              <a:defRPr sz="3168"/>
            </a:pPr>
            <a:r>
              <a:rPr dirty="0"/>
              <a:t> The cosine of the elements of input vector A</a:t>
            </a: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pPr marL="301752" indent="-301752" defTabSz="578358">
              <a:spcBef>
                <a:spcPts val="4100"/>
              </a:spcBef>
              <a:buAutoNum type="arabicPeriod" startAt="2"/>
              <a:defRPr sz="3168"/>
            </a:pPr>
            <a:r>
              <a:rPr dirty="0"/>
              <a:t> Squares numbers (integers squared) from N to M</a:t>
            </a:r>
            <a:br>
              <a:rPr dirty="0"/>
            </a:br>
            <a:br>
              <a:rPr dirty="0"/>
            </a:br>
            <a:endParaRPr dirty="0"/>
          </a:p>
        </p:txBody>
      </p:sp>
      <p:sp>
        <p:nvSpPr>
          <p:cNvPr id="588" name="Content Placeholder 2"/>
          <p:cNvSpPr/>
          <p:nvPr/>
        </p:nvSpPr>
        <p:spPr>
          <a:xfrm>
            <a:off x="763904" y="2071945"/>
            <a:ext cx="11476992" cy="989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 sz="3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Write a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function </a:t>
            </a:r>
            <a:r>
              <a:t>to calculate the following</a:t>
            </a:r>
          </a:p>
        </p:txBody>
      </p:sp>
      <p:sp>
        <p:nvSpPr>
          <p:cNvPr id="589" name="function csA = calc_cosine(A)"/>
          <p:cNvSpPr txBox="1"/>
          <p:nvPr/>
        </p:nvSpPr>
        <p:spPr>
          <a:xfrm>
            <a:off x="2781643" y="5122415"/>
            <a:ext cx="584883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800"/>
              </a:lnSpc>
              <a:defRPr sz="2500"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function </a:t>
            </a:r>
            <a:r>
              <a:rPr>
                <a:solidFill>
                  <a:srgbClr val="5E5E5E"/>
                </a:solidFill>
              </a:rPr>
              <a:t>csA = calc_cosine(A) </a:t>
            </a:r>
          </a:p>
        </p:txBody>
      </p:sp>
      <p:sp>
        <p:nvSpPr>
          <p:cNvPr id="590" name="function sqs = calc_squares(N,M)"/>
          <p:cNvSpPr txBox="1"/>
          <p:nvPr/>
        </p:nvSpPr>
        <p:spPr>
          <a:xfrm>
            <a:off x="2715955" y="7653415"/>
            <a:ext cx="642228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800"/>
              </a:lnSpc>
              <a:defRPr sz="2500"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function </a:t>
            </a:r>
            <a:r>
              <a:rPr>
                <a:solidFill>
                  <a:srgbClr val="5E5E5E"/>
                </a:solidFill>
              </a:rPr>
              <a:t>sqs = calc_squares(N,M)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" grpId="0" build="p" bldLvl="5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Local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Local functions</a:t>
            </a:r>
          </a:p>
        </p:txBody>
      </p:sp>
      <p:sp>
        <p:nvSpPr>
          <p:cNvPr id="595" name="Local functions are subroutines that are available within the same file…"/>
          <p:cNvSpPr txBox="1">
            <a:spLocks noGrp="1"/>
          </p:cNvSpPr>
          <p:nvPr>
            <p:ph type="body" sz="half" idx="1"/>
          </p:nvPr>
        </p:nvSpPr>
        <p:spPr>
          <a:xfrm>
            <a:off x="520183" y="2078989"/>
            <a:ext cx="11964434" cy="3208061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Local functions</a:t>
            </a:r>
            <a:r>
              <a:t> are subroutines that are available within the same file</a:t>
            </a:r>
          </a:p>
          <a:p>
            <a:r>
              <a:t>They are defined after the end statement of the main function</a:t>
            </a:r>
          </a:p>
        </p:txBody>
      </p:sp>
      <p:sp>
        <p:nvSpPr>
          <p:cNvPr id="596" name="function b = myfunction(a)…"/>
          <p:cNvSpPr txBox="1"/>
          <p:nvPr/>
        </p:nvSpPr>
        <p:spPr>
          <a:xfrm>
            <a:off x="3482407" y="5422899"/>
            <a:ext cx="6039986" cy="378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800"/>
              </a:lnSpc>
              <a:defRPr sz="2500">
                <a:solidFill>
                  <a:srgbClr val="40404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FF"/>
                </a:solidFill>
              </a:rPr>
              <a:t>function</a:t>
            </a:r>
            <a:r>
              <a:t> b = myfunction(a)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40404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b = squareMe(a)+doubleMe(a);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end</a:t>
            </a:r>
            <a:endParaRPr>
              <a:solidFill>
                <a:srgbClr val="40404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solidFill>
                  <a:srgbClr val="40404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FF"/>
                </a:solidFill>
              </a:rPr>
              <a:t>function</a:t>
            </a:r>
            <a:r>
              <a:t> y = squareMe(x)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40404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y = x.^2;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end</a:t>
            </a:r>
            <a:endParaRPr>
              <a:solidFill>
                <a:srgbClr val="40404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solidFill>
                  <a:srgbClr val="40404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FF"/>
                </a:solidFill>
              </a:rPr>
              <a:t>function</a:t>
            </a:r>
            <a:r>
              <a:t> y = doubleMe(x)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40404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y = x.*2;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end</a:t>
            </a:r>
            <a:endParaRPr>
              <a:solidFill>
                <a:srgbClr val="404040"/>
              </a:solidFill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ont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Contents</a:t>
            </a:r>
          </a:p>
        </p:txBody>
      </p:sp>
      <p:sp>
        <p:nvSpPr>
          <p:cNvPr id="182" name="Creating Vectors, Matrices…"/>
          <p:cNvSpPr txBox="1">
            <a:spLocks noGrp="1"/>
          </p:cNvSpPr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508000" indent="-508000">
              <a:buSzPct val="100000"/>
              <a:buAutoNum type="arabicPeriod"/>
            </a:pPr>
            <a:r>
              <a:t>Creating Vectors, Matrices</a:t>
            </a:r>
          </a:p>
          <a:p>
            <a:pPr marL="508000" indent="-508000">
              <a:buSzPct val="100000"/>
              <a:buAutoNum type="arabicPeriod"/>
            </a:pPr>
            <a:r>
              <a:t>Vector and Matrix Operations</a:t>
            </a:r>
          </a:p>
          <a:p>
            <a:pPr marL="508000" indent="-508000">
              <a:buSzPct val="100000"/>
              <a:buAutoNum type="arabicPeriod"/>
            </a:pPr>
            <a:r>
              <a:t>Scripting and Functions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Next lectu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Next lecture</a:t>
            </a:r>
          </a:p>
        </p:txBody>
      </p:sp>
      <p:sp>
        <p:nvSpPr>
          <p:cNvPr id="601" name="MATLAB: Data Structures, Logical Operations and Indexing"/>
          <p:cNvSpPr>
            <a:spLocks noGrp="1"/>
          </p:cNvSpPr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MATLAB: Data Structures, Logical Operations and Indexing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MATLAB is a linear algebra package at its co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2308">
              <a:defRPr sz="5920"/>
            </a:lvl1pPr>
          </a:lstStyle>
          <a:p>
            <a:r>
              <a:t>MATLAB is a linear algebra package at its core</a:t>
            </a:r>
          </a:p>
        </p:txBody>
      </p:sp>
      <p:sp>
        <p:nvSpPr>
          <p:cNvPr id="185" name="MATrix LABoratory…"/>
          <p:cNvSpPr>
            <a:spLocks noGrp="1"/>
          </p:cNvSpPr>
          <p:nvPr>
            <p:ph type="body" sz="half" idx="1"/>
          </p:nvPr>
        </p:nvSpPr>
        <p:spPr>
          <a:xfrm>
            <a:off x="740687" y="2407920"/>
            <a:ext cx="11523426" cy="4072891"/>
          </a:xfrm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592"/>
            </a:pPr>
            <a:r>
              <a:t>MATrix LABoratory</a:t>
            </a:r>
          </a:p>
          <a:p>
            <a:pPr marL="360045" indent="-360045" defTabSz="473201">
              <a:spcBef>
                <a:spcPts val="3400"/>
              </a:spcBef>
              <a:defRPr sz="2592"/>
            </a:pPr>
            <a:r>
              <a:t>Its basic datatype is an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array</a:t>
            </a:r>
          </a:p>
          <a:p>
            <a:pPr marL="360045" indent="-360045" defTabSz="473201">
              <a:spcBef>
                <a:spcPts val="3400"/>
              </a:spcBef>
              <a:defRPr sz="2592"/>
            </a:pPr>
            <a:r>
              <a:t>An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array</a:t>
            </a:r>
            <a:r>
              <a:t> is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data structure</a:t>
            </a:r>
            <a:r>
              <a:t> consisting of many data identified by an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index</a:t>
            </a:r>
          </a:p>
          <a:p>
            <a:pPr marL="720090" lvl="1" indent="-360045" defTabSz="473201">
              <a:spcBef>
                <a:spcPts val="3400"/>
              </a:spcBef>
              <a:defRPr sz="2592"/>
            </a:pPr>
            <a:r>
              <a:t>Can visualize an array by imagining individual data stored in boxes that are labelled by a number: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817054" y="6537959"/>
            <a:ext cx="12026812" cy="2308028"/>
            <a:chOff x="0" y="0"/>
            <a:chExt cx="12026811" cy="2308026"/>
          </a:xfrm>
        </p:grpSpPr>
        <p:sp>
          <p:nvSpPr>
            <p:cNvPr id="186" name="Square"/>
            <p:cNvSpPr/>
            <p:nvPr/>
          </p:nvSpPr>
          <p:spPr>
            <a:xfrm>
              <a:off x="2057044" y="0"/>
              <a:ext cx="1270001" cy="1270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</a:schemeClr>
                </a:gs>
                <a:gs pos="100000">
                  <a:schemeClr val="accent6">
                    <a:satOff val="18029"/>
                    <a:lumOff val="12067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7" name="Square"/>
            <p:cNvSpPr/>
            <p:nvPr/>
          </p:nvSpPr>
          <p:spPr>
            <a:xfrm>
              <a:off x="3464204" y="0"/>
              <a:ext cx="1270001" cy="1270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</a:schemeClr>
                </a:gs>
                <a:gs pos="100000">
                  <a:schemeClr val="accent6">
                    <a:satOff val="18029"/>
                    <a:lumOff val="12067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8" name="Square"/>
            <p:cNvSpPr/>
            <p:nvPr/>
          </p:nvSpPr>
          <p:spPr>
            <a:xfrm>
              <a:off x="4871364" y="0"/>
              <a:ext cx="1270001" cy="1270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</a:schemeClr>
                </a:gs>
                <a:gs pos="100000">
                  <a:schemeClr val="accent6">
                    <a:satOff val="18029"/>
                    <a:lumOff val="12067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9" name="Square"/>
            <p:cNvSpPr/>
            <p:nvPr/>
          </p:nvSpPr>
          <p:spPr>
            <a:xfrm>
              <a:off x="6278524" y="0"/>
              <a:ext cx="1270001" cy="1270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</a:schemeClr>
                </a:gs>
                <a:gs pos="100000">
                  <a:schemeClr val="accent6">
                    <a:satOff val="18029"/>
                    <a:lumOff val="12067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0" name="Square"/>
            <p:cNvSpPr/>
            <p:nvPr/>
          </p:nvSpPr>
          <p:spPr>
            <a:xfrm>
              <a:off x="7685683" y="0"/>
              <a:ext cx="1270001" cy="1270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</a:schemeClr>
                </a:gs>
                <a:gs pos="100000">
                  <a:schemeClr val="accent6">
                    <a:satOff val="18029"/>
                    <a:lumOff val="12067"/>
                  </a:schemeClr>
                </a:gs>
              </a:gsLst>
              <a:lin ang="5400000" scaled="0"/>
            </a:gra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1" name="A linear array"/>
            <p:cNvSpPr txBox="1"/>
            <p:nvPr/>
          </p:nvSpPr>
          <p:spPr>
            <a:xfrm>
              <a:off x="8902077" y="1623893"/>
              <a:ext cx="3124734" cy="684134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A linear array</a:t>
              </a:r>
            </a:p>
          </p:txBody>
        </p:sp>
        <p:sp>
          <p:nvSpPr>
            <p:cNvPr id="192" name="10"/>
            <p:cNvSpPr txBox="1"/>
            <p:nvPr/>
          </p:nvSpPr>
          <p:spPr>
            <a:xfrm>
              <a:off x="2380691" y="273050"/>
              <a:ext cx="622707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10</a:t>
              </a:r>
            </a:p>
          </p:txBody>
        </p:sp>
        <p:sp>
          <p:nvSpPr>
            <p:cNvPr id="193" name="1.41"/>
            <p:cNvSpPr txBox="1"/>
            <p:nvPr/>
          </p:nvSpPr>
          <p:spPr>
            <a:xfrm>
              <a:off x="3597198" y="273050"/>
              <a:ext cx="1004013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1.41</a:t>
              </a:r>
            </a:p>
          </p:txBody>
        </p:sp>
        <p:sp>
          <p:nvSpPr>
            <p:cNvPr id="194" name="3423"/>
            <p:cNvSpPr txBox="1"/>
            <p:nvPr/>
          </p:nvSpPr>
          <p:spPr>
            <a:xfrm>
              <a:off x="4940807" y="273050"/>
              <a:ext cx="1131114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3423</a:t>
              </a:r>
            </a:p>
          </p:txBody>
        </p:sp>
        <p:sp>
          <p:nvSpPr>
            <p:cNvPr id="195" name="345"/>
            <p:cNvSpPr txBox="1"/>
            <p:nvPr/>
          </p:nvSpPr>
          <p:spPr>
            <a:xfrm>
              <a:off x="6475068" y="273050"/>
              <a:ext cx="876911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345</a:t>
              </a:r>
            </a:p>
          </p:txBody>
        </p:sp>
        <p:sp>
          <p:nvSpPr>
            <p:cNvPr id="196" name="0.013"/>
            <p:cNvSpPr txBox="1"/>
            <p:nvPr/>
          </p:nvSpPr>
          <p:spPr>
            <a:xfrm>
              <a:off x="7691576" y="273050"/>
              <a:ext cx="125821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0.013</a:t>
              </a:r>
            </a:p>
          </p:txBody>
        </p:sp>
        <p:sp>
          <p:nvSpPr>
            <p:cNvPr id="197" name="index ="/>
            <p:cNvSpPr txBox="1"/>
            <p:nvPr/>
          </p:nvSpPr>
          <p:spPr>
            <a:xfrm>
              <a:off x="-1" y="1461770"/>
              <a:ext cx="1807770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index = </a:t>
              </a:r>
            </a:p>
          </p:txBody>
        </p:sp>
        <p:sp>
          <p:nvSpPr>
            <p:cNvPr id="198" name="1"/>
            <p:cNvSpPr txBox="1"/>
            <p:nvPr/>
          </p:nvSpPr>
          <p:spPr>
            <a:xfrm>
              <a:off x="2507792" y="1461770"/>
              <a:ext cx="36850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</a:t>
              </a:r>
            </a:p>
          </p:txBody>
        </p:sp>
        <p:sp>
          <p:nvSpPr>
            <p:cNvPr id="199" name="2"/>
            <p:cNvSpPr txBox="1"/>
            <p:nvPr/>
          </p:nvSpPr>
          <p:spPr>
            <a:xfrm>
              <a:off x="3914952" y="1461770"/>
              <a:ext cx="36850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2</a:t>
              </a:r>
            </a:p>
          </p:txBody>
        </p:sp>
        <p:sp>
          <p:nvSpPr>
            <p:cNvPr id="200" name="3"/>
            <p:cNvSpPr txBox="1"/>
            <p:nvPr/>
          </p:nvSpPr>
          <p:spPr>
            <a:xfrm>
              <a:off x="5322112" y="1461770"/>
              <a:ext cx="368504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3</a:t>
              </a:r>
            </a:p>
          </p:txBody>
        </p:sp>
        <p:sp>
          <p:nvSpPr>
            <p:cNvPr id="201" name="4"/>
            <p:cNvSpPr txBox="1"/>
            <p:nvPr/>
          </p:nvSpPr>
          <p:spPr>
            <a:xfrm>
              <a:off x="6729272" y="1461770"/>
              <a:ext cx="368504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4</a:t>
              </a:r>
            </a:p>
          </p:txBody>
        </p:sp>
        <p:sp>
          <p:nvSpPr>
            <p:cNvPr id="202" name="5"/>
            <p:cNvSpPr txBox="1"/>
            <p:nvPr/>
          </p:nvSpPr>
          <p:spPr>
            <a:xfrm>
              <a:off x="8136431" y="1461770"/>
              <a:ext cx="36850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5</a:t>
              </a:r>
            </a:p>
          </p:txBody>
        </p:sp>
        <p:sp>
          <p:nvSpPr>
            <p:cNvPr id="203" name="value ="/>
            <p:cNvSpPr txBox="1"/>
            <p:nvPr/>
          </p:nvSpPr>
          <p:spPr>
            <a:xfrm>
              <a:off x="25374" y="273050"/>
              <a:ext cx="1757021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value = 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MATLAB’s basic data type is an array"/>
          <p:cNvSpPr>
            <a:spLocks noGrp="1"/>
          </p:cNvSpPr>
          <p:nvPr>
            <p:ph type="title"/>
          </p:nvPr>
        </p:nvSpPr>
        <p:spPr>
          <a:xfrm>
            <a:off x="642780" y="81280"/>
            <a:ext cx="6673453" cy="2159001"/>
          </a:xfrm>
          <a:prstGeom prst="rect">
            <a:avLst/>
          </a:prstGeom>
        </p:spPr>
        <p:txBody>
          <a:bodyPr/>
          <a:lstStyle/>
          <a:p>
            <a:pPr defTabSz="408940">
              <a:defRPr sz="5600"/>
            </a:pPr>
            <a:r>
              <a:t>MATLAB’s basic data type is an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array</a:t>
            </a:r>
          </a:p>
        </p:txBody>
      </p:sp>
      <p:grpSp>
        <p:nvGrpSpPr>
          <p:cNvPr id="218" name="Group"/>
          <p:cNvGrpSpPr/>
          <p:nvPr/>
        </p:nvGrpSpPr>
        <p:grpSpPr>
          <a:xfrm>
            <a:off x="304045" y="5652333"/>
            <a:ext cx="4978643" cy="1790600"/>
            <a:chOff x="0" y="0"/>
            <a:chExt cx="4978641" cy="1790599"/>
          </a:xfrm>
        </p:grpSpPr>
        <p:sp>
          <p:nvSpPr>
            <p:cNvPr id="207" name="Square"/>
            <p:cNvSpPr/>
            <p:nvPr/>
          </p:nvSpPr>
          <p:spPr>
            <a:xfrm>
              <a:off x="477254" y="1097912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</a:schemeClr>
                </a:gs>
                <a:gs pos="100000">
                  <a:schemeClr val="accent6">
                    <a:satOff val="18029"/>
                    <a:lumOff val="12067"/>
                  </a:schemeClr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8" name="Square"/>
            <p:cNvSpPr/>
            <p:nvPr/>
          </p:nvSpPr>
          <p:spPr>
            <a:xfrm>
              <a:off x="1210167" y="1097912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</a:schemeClr>
                </a:gs>
                <a:gs pos="100000">
                  <a:schemeClr val="accent6">
                    <a:satOff val="18029"/>
                    <a:lumOff val="12067"/>
                  </a:schemeClr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9" name="Square"/>
            <p:cNvSpPr/>
            <p:nvPr/>
          </p:nvSpPr>
          <p:spPr>
            <a:xfrm>
              <a:off x="1943080" y="1097912"/>
              <a:ext cx="661476" cy="6614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</a:schemeClr>
                </a:gs>
                <a:gs pos="100000">
                  <a:schemeClr val="accent6">
                    <a:satOff val="18029"/>
                    <a:lumOff val="12067"/>
                  </a:schemeClr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0" name="Square"/>
            <p:cNvSpPr/>
            <p:nvPr/>
          </p:nvSpPr>
          <p:spPr>
            <a:xfrm>
              <a:off x="2675994" y="1097912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</a:schemeClr>
                </a:gs>
                <a:gs pos="100000">
                  <a:schemeClr val="accent6">
                    <a:satOff val="18029"/>
                    <a:lumOff val="12067"/>
                  </a:schemeClr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1" name="Square"/>
            <p:cNvSpPr/>
            <p:nvPr/>
          </p:nvSpPr>
          <p:spPr>
            <a:xfrm>
              <a:off x="3408907" y="1097912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</a:schemeClr>
                </a:gs>
                <a:gs pos="100000">
                  <a:schemeClr val="accent6">
                    <a:satOff val="18029"/>
                    <a:lumOff val="12067"/>
                  </a:schemeClr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2" name="a1"/>
            <p:cNvSpPr txBox="1"/>
            <p:nvPr/>
          </p:nvSpPr>
          <p:spPr>
            <a:xfrm>
              <a:off x="563347" y="1066699"/>
              <a:ext cx="521057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</a:t>
              </a:r>
              <a:r>
                <a:rPr baseline="-5999"/>
                <a:t>1</a:t>
              </a:r>
            </a:p>
          </p:txBody>
        </p:sp>
        <p:sp>
          <p:nvSpPr>
            <p:cNvPr id="213" name="a2"/>
            <p:cNvSpPr txBox="1"/>
            <p:nvPr/>
          </p:nvSpPr>
          <p:spPr>
            <a:xfrm>
              <a:off x="1299947" y="1066699"/>
              <a:ext cx="521057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</a:t>
              </a:r>
              <a:r>
                <a:rPr baseline="-5999"/>
                <a:t>2</a:t>
              </a:r>
            </a:p>
          </p:txBody>
        </p:sp>
        <p:sp>
          <p:nvSpPr>
            <p:cNvPr id="214" name="a3"/>
            <p:cNvSpPr txBox="1"/>
            <p:nvPr/>
          </p:nvSpPr>
          <p:spPr>
            <a:xfrm>
              <a:off x="2013290" y="1066699"/>
              <a:ext cx="52105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</a:t>
              </a:r>
              <a:r>
                <a:rPr baseline="-5999"/>
                <a:t>3</a:t>
              </a:r>
            </a:p>
          </p:txBody>
        </p:sp>
        <p:sp>
          <p:nvSpPr>
            <p:cNvPr id="215" name="a4"/>
            <p:cNvSpPr txBox="1"/>
            <p:nvPr/>
          </p:nvSpPr>
          <p:spPr>
            <a:xfrm>
              <a:off x="2726632" y="1066699"/>
              <a:ext cx="521057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</a:t>
              </a:r>
              <a:r>
                <a:rPr baseline="-5999"/>
                <a:t>4</a:t>
              </a:r>
            </a:p>
          </p:txBody>
        </p:sp>
        <p:sp>
          <p:nvSpPr>
            <p:cNvPr id="216" name="a5"/>
            <p:cNvSpPr txBox="1"/>
            <p:nvPr/>
          </p:nvSpPr>
          <p:spPr>
            <a:xfrm>
              <a:off x="3472833" y="1066699"/>
              <a:ext cx="521057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</a:t>
              </a:r>
              <a:r>
                <a:rPr baseline="-5999"/>
                <a:t>5</a:t>
              </a:r>
            </a:p>
          </p:txBody>
        </p:sp>
        <p:sp>
          <p:nvSpPr>
            <p:cNvPr id="217" name="A linear array (vector)"/>
            <p:cNvSpPr txBox="1"/>
            <p:nvPr/>
          </p:nvSpPr>
          <p:spPr>
            <a:xfrm>
              <a:off x="0" y="-1"/>
              <a:ext cx="4978642" cy="684134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A linear array (vector)</a:t>
              </a:r>
            </a:p>
          </p:txBody>
        </p:sp>
      </p:grpSp>
      <p:grpSp>
        <p:nvGrpSpPr>
          <p:cNvPr id="253" name="Group"/>
          <p:cNvGrpSpPr/>
          <p:nvPr/>
        </p:nvGrpSpPr>
        <p:grpSpPr>
          <a:xfrm>
            <a:off x="7732749" y="572333"/>
            <a:ext cx="4353574" cy="3268881"/>
            <a:chOff x="0" y="0"/>
            <a:chExt cx="4353572" cy="3268879"/>
          </a:xfrm>
        </p:grpSpPr>
        <p:sp>
          <p:nvSpPr>
            <p:cNvPr id="219" name="A 2D array (matrix)"/>
            <p:cNvSpPr txBox="1"/>
            <p:nvPr/>
          </p:nvSpPr>
          <p:spPr>
            <a:xfrm>
              <a:off x="-1" y="-1"/>
              <a:ext cx="4353574" cy="684134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A 2D array (matrix)</a:t>
              </a:r>
            </a:p>
          </p:txBody>
        </p:sp>
        <p:grpSp>
          <p:nvGrpSpPr>
            <p:cNvPr id="225" name="Group"/>
            <p:cNvGrpSpPr/>
            <p:nvPr/>
          </p:nvGrpSpPr>
          <p:grpSpPr>
            <a:xfrm>
              <a:off x="12319" y="1042032"/>
              <a:ext cx="3593129" cy="661475"/>
              <a:chOff x="0" y="0"/>
              <a:chExt cx="3593127" cy="661474"/>
            </a:xfrm>
          </p:grpSpPr>
          <p:sp>
            <p:nvSpPr>
              <p:cNvPr id="220" name="Square"/>
              <p:cNvSpPr/>
              <p:nvPr/>
            </p:nvSpPr>
            <p:spPr>
              <a:xfrm>
                <a:off x="0" y="0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satOff val="-15808"/>
                      <a:lumOff val="-17557"/>
                    </a:schemeClr>
                  </a:gs>
                  <a:gs pos="100000">
                    <a:schemeClr val="accent6">
                      <a:satOff val="18029"/>
                      <a:lumOff val="12067"/>
                    </a:schemeClr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21" name="Square"/>
              <p:cNvSpPr/>
              <p:nvPr/>
            </p:nvSpPr>
            <p:spPr>
              <a:xfrm>
                <a:off x="732913" y="0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satOff val="-15808"/>
                      <a:lumOff val="-17557"/>
                    </a:schemeClr>
                  </a:gs>
                  <a:gs pos="100000">
                    <a:schemeClr val="accent6">
                      <a:satOff val="18029"/>
                      <a:lumOff val="12067"/>
                    </a:schemeClr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22" name="Square"/>
              <p:cNvSpPr/>
              <p:nvPr/>
            </p:nvSpPr>
            <p:spPr>
              <a:xfrm>
                <a:off x="1465826" y="0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satOff val="-15808"/>
                      <a:lumOff val="-17557"/>
                    </a:schemeClr>
                  </a:gs>
                  <a:gs pos="100000">
                    <a:schemeClr val="accent6">
                      <a:satOff val="18029"/>
                      <a:lumOff val="12067"/>
                    </a:schemeClr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23" name="Square"/>
              <p:cNvSpPr/>
              <p:nvPr/>
            </p:nvSpPr>
            <p:spPr>
              <a:xfrm>
                <a:off x="2198740" y="0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satOff val="-15808"/>
                      <a:lumOff val="-17557"/>
                    </a:schemeClr>
                  </a:gs>
                  <a:gs pos="100000">
                    <a:schemeClr val="accent6">
                      <a:satOff val="18029"/>
                      <a:lumOff val="12067"/>
                    </a:schemeClr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24" name="Square"/>
              <p:cNvSpPr/>
              <p:nvPr/>
            </p:nvSpPr>
            <p:spPr>
              <a:xfrm>
                <a:off x="2931653" y="0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satOff val="-15808"/>
                      <a:lumOff val="-17557"/>
                    </a:schemeClr>
                  </a:gs>
                  <a:gs pos="100000">
                    <a:schemeClr val="accent6">
                      <a:satOff val="18029"/>
                      <a:lumOff val="12067"/>
                    </a:schemeClr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26" name="a11"/>
            <p:cNvSpPr txBox="1"/>
            <p:nvPr/>
          </p:nvSpPr>
          <p:spPr>
            <a:xfrm>
              <a:off x="13678" y="1010818"/>
              <a:ext cx="69052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</a:t>
              </a:r>
              <a:r>
                <a:rPr baseline="-5999"/>
                <a:t>11</a:t>
              </a:r>
            </a:p>
          </p:txBody>
        </p:sp>
        <p:sp>
          <p:nvSpPr>
            <p:cNvPr id="227" name="a12"/>
            <p:cNvSpPr txBox="1"/>
            <p:nvPr/>
          </p:nvSpPr>
          <p:spPr>
            <a:xfrm>
              <a:off x="750278" y="1010818"/>
              <a:ext cx="69052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</a:t>
              </a:r>
              <a:r>
                <a:rPr baseline="-5999"/>
                <a:t>12</a:t>
              </a:r>
            </a:p>
          </p:txBody>
        </p:sp>
        <p:sp>
          <p:nvSpPr>
            <p:cNvPr id="228" name="a13"/>
            <p:cNvSpPr txBox="1"/>
            <p:nvPr/>
          </p:nvSpPr>
          <p:spPr>
            <a:xfrm>
              <a:off x="1463620" y="1010818"/>
              <a:ext cx="69052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</a:t>
              </a:r>
              <a:r>
                <a:rPr baseline="-5999"/>
                <a:t>13</a:t>
              </a:r>
            </a:p>
          </p:txBody>
        </p:sp>
        <p:sp>
          <p:nvSpPr>
            <p:cNvPr id="229" name="a14"/>
            <p:cNvSpPr txBox="1"/>
            <p:nvPr/>
          </p:nvSpPr>
          <p:spPr>
            <a:xfrm>
              <a:off x="2176964" y="1010818"/>
              <a:ext cx="69052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</a:t>
              </a:r>
              <a:r>
                <a:rPr baseline="-5999"/>
                <a:t>14</a:t>
              </a:r>
            </a:p>
          </p:txBody>
        </p:sp>
        <p:sp>
          <p:nvSpPr>
            <p:cNvPr id="230" name="a15"/>
            <p:cNvSpPr txBox="1"/>
            <p:nvPr/>
          </p:nvSpPr>
          <p:spPr>
            <a:xfrm>
              <a:off x="2923165" y="1010818"/>
              <a:ext cx="69052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</a:t>
              </a:r>
              <a:r>
                <a:rPr baseline="-5999"/>
                <a:t>15</a:t>
              </a:r>
            </a:p>
          </p:txBody>
        </p:sp>
        <p:grpSp>
          <p:nvGrpSpPr>
            <p:cNvPr id="236" name="Group"/>
            <p:cNvGrpSpPr/>
            <p:nvPr/>
          </p:nvGrpSpPr>
          <p:grpSpPr>
            <a:xfrm>
              <a:off x="12319" y="1809112"/>
              <a:ext cx="3593129" cy="661475"/>
              <a:chOff x="0" y="0"/>
              <a:chExt cx="3593127" cy="661474"/>
            </a:xfrm>
          </p:grpSpPr>
          <p:sp>
            <p:nvSpPr>
              <p:cNvPr id="231" name="Square"/>
              <p:cNvSpPr/>
              <p:nvPr/>
            </p:nvSpPr>
            <p:spPr>
              <a:xfrm>
                <a:off x="0" y="0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satOff val="-15808"/>
                      <a:lumOff val="-17557"/>
                    </a:schemeClr>
                  </a:gs>
                  <a:gs pos="100000">
                    <a:schemeClr val="accent6">
                      <a:satOff val="18029"/>
                      <a:lumOff val="12067"/>
                    </a:schemeClr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32" name="Square"/>
              <p:cNvSpPr/>
              <p:nvPr/>
            </p:nvSpPr>
            <p:spPr>
              <a:xfrm>
                <a:off x="732913" y="0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satOff val="-15808"/>
                      <a:lumOff val="-17557"/>
                    </a:schemeClr>
                  </a:gs>
                  <a:gs pos="100000">
                    <a:schemeClr val="accent6">
                      <a:satOff val="18029"/>
                      <a:lumOff val="12067"/>
                    </a:schemeClr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33" name="Square"/>
              <p:cNvSpPr/>
              <p:nvPr/>
            </p:nvSpPr>
            <p:spPr>
              <a:xfrm>
                <a:off x="1465826" y="0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satOff val="-15808"/>
                      <a:lumOff val="-17557"/>
                    </a:schemeClr>
                  </a:gs>
                  <a:gs pos="100000">
                    <a:schemeClr val="accent6">
                      <a:satOff val="18029"/>
                      <a:lumOff val="12067"/>
                    </a:schemeClr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34" name="Square"/>
              <p:cNvSpPr/>
              <p:nvPr/>
            </p:nvSpPr>
            <p:spPr>
              <a:xfrm>
                <a:off x="2198740" y="0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satOff val="-15808"/>
                      <a:lumOff val="-17557"/>
                    </a:schemeClr>
                  </a:gs>
                  <a:gs pos="100000">
                    <a:schemeClr val="accent6">
                      <a:satOff val="18029"/>
                      <a:lumOff val="12067"/>
                    </a:schemeClr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35" name="Square"/>
              <p:cNvSpPr/>
              <p:nvPr/>
            </p:nvSpPr>
            <p:spPr>
              <a:xfrm>
                <a:off x="2931653" y="0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satOff val="-15808"/>
                      <a:lumOff val="-17557"/>
                    </a:schemeClr>
                  </a:gs>
                  <a:gs pos="100000">
                    <a:schemeClr val="accent6">
                      <a:satOff val="18029"/>
                      <a:lumOff val="12067"/>
                    </a:schemeClr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37" name="a21"/>
            <p:cNvSpPr txBox="1"/>
            <p:nvPr/>
          </p:nvSpPr>
          <p:spPr>
            <a:xfrm>
              <a:off x="13678" y="1777899"/>
              <a:ext cx="69052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</a:t>
              </a:r>
              <a:r>
                <a:rPr baseline="-5999"/>
                <a:t>21</a:t>
              </a:r>
            </a:p>
          </p:txBody>
        </p:sp>
        <p:sp>
          <p:nvSpPr>
            <p:cNvPr id="238" name="a22"/>
            <p:cNvSpPr txBox="1"/>
            <p:nvPr/>
          </p:nvSpPr>
          <p:spPr>
            <a:xfrm>
              <a:off x="750278" y="1777899"/>
              <a:ext cx="69052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</a:t>
              </a:r>
              <a:r>
                <a:rPr baseline="-5999"/>
                <a:t>22</a:t>
              </a:r>
            </a:p>
          </p:txBody>
        </p:sp>
        <p:sp>
          <p:nvSpPr>
            <p:cNvPr id="239" name="a23"/>
            <p:cNvSpPr txBox="1"/>
            <p:nvPr/>
          </p:nvSpPr>
          <p:spPr>
            <a:xfrm>
              <a:off x="1463620" y="1777899"/>
              <a:ext cx="69052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</a:t>
              </a:r>
              <a:r>
                <a:rPr baseline="-5999"/>
                <a:t>23</a:t>
              </a:r>
            </a:p>
          </p:txBody>
        </p:sp>
        <p:sp>
          <p:nvSpPr>
            <p:cNvPr id="240" name="a24"/>
            <p:cNvSpPr txBox="1"/>
            <p:nvPr/>
          </p:nvSpPr>
          <p:spPr>
            <a:xfrm>
              <a:off x="2176964" y="1777899"/>
              <a:ext cx="69052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</a:t>
              </a:r>
              <a:r>
                <a:rPr baseline="-5999"/>
                <a:t>24</a:t>
              </a:r>
            </a:p>
          </p:txBody>
        </p:sp>
        <p:sp>
          <p:nvSpPr>
            <p:cNvPr id="241" name="a25"/>
            <p:cNvSpPr txBox="1"/>
            <p:nvPr/>
          </p:nvSpPr>
          <p:spPr>
            <a:xfrm>
              <a:off x="2923165" y="1777899"/>
              <a:ext cx="69052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</a:t>
              </a:r>
              <a:r>
                <a:rPr baseline="-5999"/>
                <a:t>25</a:t>
              </a:r>
            </a:p>
          </p:txBody>
        </p:sp>
        <p:grpSp>
          <p:nvGrpSpPr>
            <p:cNvPr id="247" name="Group"/>
            <p:cNvGrpSpPr/>
            <p:nvPr/>
          </p:nvGrpSpPr>
          <p:grpSpPr>
            <a:xfrm>
              <a:off x="8198" y="2576192"/>
              <a:ext cx="3593129" cy="661475"/>
              <a:chOff x="0" y="0"/>
              <a:chExt cx="3593127" cy="661474"/>
            </a:xfrm>
          </p:grpSpPr>
          <p:sp>
            <p:nvSpPr>
              <p:cNvPr id="242" name="Square"/>
              <p:cNvSpPr/>
              <p:nvPr/>
            </p:nvSpPr>
            <p:spPr>
              <a:xfrm>
                <a:off x="0" y="0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satOff val="-15808"/>
                      <a:lumOff val="-17557"/>
                    </a:schemeClr>
                  </a:gs>
                  <a:gs pos="100000">
                    <a:schemeClr val="accent6">
                      <a:satOff val="18029"/>
                      <a:lumOff val="12067"/>
                    </a:schemeClr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43" name="Square"/>
              <p:cNvSpPr/>
              <p:nvPr/>
            </p:nvSpPr>
            <p:spPr>
              <a:xfrm>
                <a:off x="732913" y="0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satOff val="-15808"/>
                      <a:lumOff val="-17557"/>
                    </a:schemeClr>
                  </a:gs>
                  <a:gs pos="100000">
                    <a:schemeClr val="accent6">
                      <a:satOff val="18029"/>
                      <a:lumOff val="12067"/>
                    </a:schemeClr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44" name="Square"/>
              <p:cNvSpPr/>
              <p:nvPr/>
            </p:nvSpPr>
            <p:spPr>
              <a:xfrm>
                <a:off x="1465826" y="0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satOff val="-15808"/>
                      <a:lumOff val="-17557"/>
                    </a:schemeClr>
                  </a:gs>
                  <a:gs pos="100000">
                    <a:schemeClr val="accent6">
                      <a:satOff val="18029"/>
                      <a:lumOff val="12067"/>
                    </a:schemeClr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45" name="Square"/>
              <p:cNvSpPr/>
              <p:nvPr/>
            </p:nvSpPr>
            <p:spPr>
              <a:xfrm>
                <a:off x="2198740" y="0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satOff val="-15808"/>
                      <a:lumOff val="-17557"/>
                    </a:schemeClr>
                  </a:gs>
                  <a:gs pos="100000">
                    <a:schemeClr val="accent6">
                      <a:satOff val="18029"/>
                      <a:lumOff val="12067"/>
                    </a:schemeClr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46" name="Square"/>
              <p:cNvSpPr/>
              <p:nvPr/>
            </p:nvSpPr>
            <p:spPr>
              <a:xfrm>
                <a:off x="2931653" y="0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satOff val="-15808"/>
                      <a:lumOff val="-17557"/>
                    </a:schemeClr>
                  </a:gs>
                  <a:gs pos="100000">
                    <a:schemeClr val="accent6">
                      <a:satOff val="18029"/>
                      <a:lumOff val="12067"/>
                    </a:schemeClr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48" name="a31"/>
            <p:cNvSpPr txBox="1"/>
            <p:nvPr/>
          </p:nvSpPr>
          <p:spPr>
            <a:xfrm>
              <a:off x="9557" y="2544979"/>
              <a:ext cx="69052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</a:t>
              </a:r>
              <a:r>
                <a:rPr baseline="-5999"/>
                <a:t>31</a:t>
              </a:r>
            </a:p>
          </p:txBody>
        </p:sp>
        <p:sp>
          <p:nvSpPr>
            <p:cNvPr id="249" name="a32"/>
            <p:cNvSpPr txBox="1"/>
            <p:nvPr/>
          </p:nvSpPr>
          <p:spPr>
            <a:xfrm>
              <a:off x="746157" y="2544979"/>
              <a:ext cx="69052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</a:t>
              </a:r>
              <a:r>
                <a:rPr baseline="-5999"/>
                <a:t>32</a:t>
              </a:r>
            </a:p>
          </p:txBody>
        </p:sp>
        <p:sp>
          <p:nvSpPr>
            <p:cNvPr id="250" name="a33"/>
            <p:cNvSpPr txBox="1"/>
            <p:nvPr/>
          </p:nvSpPr>
          <p:spPr>
            <a:xfrm>
              <a:off x="1459500" y="2544979"/>
              <a:ext cx="69052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</a:t>
              </a:r>
              <a:r>
                <a:rPr baseline="-5999"/>
                <a:t>33</a:t>
              </a:r>
            </a:p>
          </p:txBody>
        </p:sp>
        <p:sp>
          <p:nvSpPr>
            <p:cNvPr id="251" name="a34"/>
            <p:cNvSpPr txBox="1"/>
            <p:nvPr/>
          </p:nvSpPr>
          <p:spPr>
            <a:xfrm>
              <a:off x="2172842" y="2544979"/>
              <a:ext cx="69052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</a:t>
              </a:r>
              <a:r>
                <a:rPr baseline="-5999"/>
                <a:t>34</a:t>
              </a:r>
            </a:p>
          </p:txBody>
        </p:sp>
        <p:sp>
          <p:nvSpPr>
            <p:cNvPr id="252" name="a35"/>
            <p:cNvSpPr txBox="1"/>
            <p:nvPr/>
          </p:nvSpPr>
          <p:spPr>
            <a:xfrm>
              <a:off x="2919043" y="2544979"/>
              <a:ext cx="69052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</a:t>
              </a:r>
              <a:r>
                <a:rPr baseline="-5999"/>
                <a:t>35</a:t>
              </a:r>
            </a:p>
          </p:txBody>
        </p:sp>
      </p:grpSp>
      <p:grpSp>
        <p:nvGrpSpPr>
          <p:cNvPr id="346" name="Group"/>
          <p:cNvGrpSpPr/>
          <p:nvPr/>
        </p:nvGrpSpPr>
        <p:grpSpPr>
          <a:xfrm>
            <a:off x="6636727" y="4712533"/>
            <a:ext cx="5978158" cy="4644828"/>
            <a:chOff x="0" y="0"/>
            <a:chExt cx="5978156" cy="4644826"/>
          </a:xfrm>
        </p:grpSpPr>
        <p:sp>
          <p:nvSpPr>
            <p:cNvPr id="254" name="A 3D array (rank-3 tensor)"/>
            <p:cNvSpPr txBox="1"/>
            <p:nvPr/>
          </p:nvSpPr>
          <p:spPr>
            <a:xfrm>
              <a:off x="0" y="-1"/>
              <a:ext cx="5978157" cy="684134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A 3D array (rank-3 tensor)</a:t>
              </a:r>
            </a:p>
          </p:txBody>
        </p:sp>
        <p:grpSp>
          <p:nvGrpSpPr>
            <p:cNvPr id="285" name="Group"/>
            <p:cNvGrpSpPr/>
            <p:nvPr/>
          </p:nvGrpSpPr>
          <p:grpSpPr>
            <a:xfrm>
              <a:off x="2328532" y="1184272"/>
              <a:ext cx="3628607" cy="2195635"/>
              <a:chOff x="0" y="0"/>
              <a:chExt cx="3628605" cy="2195634"/>
            </a:xfrm>
          </p:grpSpPr>
          <p:sp>
            <p:nvSpPr>
              <p:cNvPr id="255" name="Square"/>
              <p:cNvSpPr/>
              <p:nvPr/>
            </p:nvSpPr>
            <p:spPr>
              <a:xfrm>
                <a:off x="14998" y="0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Off val="-13575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6" name="Square"/>
              <p:cNvSpPr/>
              <p:nvPr/>
            </p:nvSpPr>
            <p:spPr>
              <a:xfrm>
                <a:off x="747912" y="0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Off val="-13575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7" name="Square"/>
              <p:cNvSpPr/>
              <p:nvPr/>
            </p:nvSpPr>
            <p:spPr>
              <a:xfrm>
                <a:off x="1480825" y="0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Off val="-13575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8" name="Square"/>
              <p:cNvSpPr/>
              <p:nvPr/>
            </p:nvSpPr>
            <p:spPr>
              <a:xfrm>
                <a:off x="2213738" y="0"/>
                <a:ext cx="661476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Off val="-13575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9" name="Square"/>
              <p:cNvSpPr/>
              <p:nvPr/>
            </p:nvSpPr>
            <p:spPr>
              <a:xfrm>
                <a:off x="2946652" y="0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Off val="-13575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0" name="a113"/>
              <p:cNvSpPr txBox="1"/>
              <p:nvPr/>
            </p:nvSpPr>
            <p:spPr>
              <a:xfrm>
                <a:off x="4121" y="25936"/>
                <a:ext cx="714998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/>
                </a:pPr>
                <a:r>
                  <a:t>a</a:t>
                </a:r>
                <a:r>
                  <a:rPr baseline="-5999"/>
                  <a:t>113</a:t>
                </a:r>
              </a:p>
            </p:txBody>
          </p:sp>
          <p:sp>
            <p:nvSpPr>
              <p:cNvPr id="261" name="a123"/>
              <p:cNvSpPr txBox="1"/>
              <p:nvPr/>
            </p:nvSpPr>
            <p:spPr>
              <a:xfrm>
                <a:off x="740721" y="25936"/>
                <a:ext cx="714998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/>
                </a:pPr>
                <a:r>
                  <a:t>a</a:t>
                </a:r>
                <a:r>
                  <a:rPr baseline="-5999"/>
                  <a:t>123</a:t>
                </a:r>
              </a:p>
            </p:txBody>
          </p:sp>
          <p:sp>
            <p:nvSpPr>
              <p:cNvPr id="262" name="a131"/>
              <p:cNvSpPr txBox="1"/>
              <p:nvPr/>
            </p:nvSpPr>
            <p:spPr>
              <a:xfrm>
                <a:off x="1454064" y="25936"/>
                <a:ext cx="714998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/>
                </a:pPr>
                <a:r>
                  <a:t>a</a:t>
                </a:r>
                <a:r>
                  <a:rPr baseline="-5999"/>
                  <a:t>131</a:t>
                </a:r>
              </a:p>
            </p:txBody>
          </p:sp>
          <p:sp>
            <p:nvSpPr>
              <p:cNvPr id="263" name="a143"/>
              <p:cNvSpPr txBox="1"/>
              <p:nvPr/>
            </p:nvSpPr>
            <p:spPr>
              <a:xfrm>
                <a:off x="2167406" y="25936"/>
                <a:ext cx="714998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/>
                </a:pPr>
                <a:r>
                  <a:t>a</a:t>
                </a:r>
                <a:r>
                  <a:rPr baseline="-5999"/>
                  <a:t>143</a:t>
                </a:r>
              </a:p>
            </p:txBody>
          </p:sp>
          <p:sp>
            <p:nvSpPr>
              <p:cNvPr id="264" name="a153"/>
              <p:cNvSpPr txBox="1"/>
              <p:nvPr/>
            </p:nvSpPr>
            <p:spPr>
              <a:xfrm>
                <a:off x="2913608" y="25936"/>
                <a:ext cx="714998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/>
                </a:pPr>
                <a:r>
                  <a:t>a</a:t>
                </a:r>
                <a:r>
                  <a:rPr baseline="-5999"/>
                  <a:t>153</a:t>
                </a:r>
              </a:p>
            </p:txBody>
          </p:sp>
          <p:sp>
            <p:nvSpPr>
              <p:cNvPr id="265" name="Square"/>
              <p:cNvSpPr/>
              <p:nvPr/>
            </p:nvSpPr>
            <p:spPr>
              <a:xfrm>
                <a:off x="14998" y="767079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Off val="-13575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6" name="Square"/>
              <p:cNvSpPr/>
              <p:nvPr/>
            </p:nvSpPr>
            <p:spPr>
              <a:xfrm>
                <a:off x="747912" y="767079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Off val="-13575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7" name="Square"/>
              <p:cNvSpPr/>
              <p:nvPr/>
            </p:nvSpPr>
            <p:spPr>
              <a:xfrm>
                <a:off x="1480825" y="767079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Off val="-13575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8" name="Square"/>
              <p:cNvSpPr/>
              <p:nvPr/>
            </p:nvSpPr>
            <p:spPr>
              <a:xfrm>
                <a:off x="2213738" y="767079"/>
                <a:ext cx="661476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Off val="-13575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9" name="Square"/>
              <p:cNvSpPr/>
              <p:nvPr/>
            </p:nvSpPr>
            <p:spPr>
              <a:xfrm>
                <a:off x="2946652" y="767079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Off val="-13575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0" name="a213"/>
              <p:cNvSpPr txBox="1"/>
              <p:nvPr/>
            </p:nvSpPr>
            <p:spPr>
              <a:xfrm>
                <a:off x="4121" y="793016"/>
                <a:ext cx="714998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/>
                </a:pPr>
                <a:r>
                  <a:t>a</a:t>
                </a:r>
                <a:r>
                  <a:rPr baseline="-5999"/>
                  <a:t>213</a:t>
                </a:r>
              </a:p>
            </p:txBody>
          </p:sp>
          <p:sp>
            <p:nvSpPr>
              <p:cNvPr id="271" name="a223"/>
              <p:cNvSpPr txBox="1"/>
              <p:nvPr/>
            </p:nvSpPr>
            <p:spPr>
              <a:xfrm>
                <a:off x="740721" y="793016"/>
                <a:ext cx="714998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/>
                </a:pPr>
                <a:r>
                  <a:t>a</a:t>
                </a:r>
                <a:r>
                  <a:rPr baseline="-5999"/>
                  <a:t>223</a:t>
                </a:r>
              </a:p>
            </p:txBody>
          </p:sp>
          <p:sp>
            <p:nvSpPr>
              <p:cNvPr id="272" name="a233"/>
              <p:cNvSpPr txBox="1"/>
              <p:nvPr/>
            </p:nvSpPr>
            <p:spPr>
              <a:xfrm>
                <a:off x="1454064" y="793016"/>
                <a:ext cx="714998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/>
                </a:pPr>
                <a:r>
                  <a:t>a</a:t>
                </a:r>
                <a:r>
                  <a:rPr baseline="-5999"/>
                  <a:t>233</a:t>
                </a:r>
              </a:p>
            </p:txBody>
          </p:sp>
          <p:sp>
            <p:nvSpPr>
              <p:cNvPr id="273" name="a243"/>
              <p:cNvSpPr txBox="1"/>
              <p:nvPr/>
            </p:nvSpPr>
            <p:spPr>
              <a:xfrm>
                <a:off x="2167406" y="793016"/>
                <a:ext cx="714998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/>
                </a:pPr>
                <a:r>
                  <a:t>a</a:t>
                </a:r>
                <a:r>
                  <a:rPr baseline="-5999"/>
                  <a:t>243</a:t>
                </a:r>
              </a:p>
            </p:txBody>
          </p:sp>
          <p:sp>
            <p:nvSpPr>
              <p:cNvPr id="274" name="a253"/>
              <p:cNvSpPr txBox="1"/>
              <p:nvPr/>
            </p:nvSpPr>
            <p:spPr>
              <a:xfrm>
                <a:off x="2913608" y="793016"/>
                <a:ext cx="714998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/>
                </a:pPr>
                <a:r>
                  <a:t>a</a:t>
                </a:r>
                <a:r>
                  <a:rPr baseline="-5999"/>
                  <a:t>253</a:t>
                </a:r>
              </a:p>
            </p:txBody>
          </p:sp>
          <p:sp>
            <p:nvSpPr>
              <p:cNvPr id="275" name="Square"/>
              <p:cNvSpPr/>
              <p:nvPr/>
            </p:nvSpPr>
            <p:spPr>
              <a:xfrm>
                <a:off x="10877" y="1534160"/>
                <a:ext cx="661476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Off val="-13575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6" name="Square"/>
              <p:cNvSpPr/>
              <p:nvPr/>
            </p:nvSpPr>
            <p:spPr>
              <a:xfrm>
                <a:off x="743790" y="1534160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Off val="-13575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7" name="Square"/>
              <p:cNvSpPr/>
              <p:nvPr/>
            </p:nvSpPr>
            <p:spPr>
              <a:xfrm>
                <a:off x="1476703" y="1534160"/>
                <a:ext cx="661476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Off val="-13575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8" name="Square"/>
              <p:cNvSpPr/>
              <p:nvPr/>
            </p:nvSpPr>
            <p:spPr>
              <a:xfrm>
                <a:off x="2209618" y="1534160"/>
                <a:ext cx="661475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Off val="-13575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9" name="Square"/>
              <p:cNvSpPr/>
              <p:nvPr/>
            </p:nvSpPr>
            <p:spPr>
              <a:xfrm>
                <a:off x="2942530" y="1534160"/>
                <a:ext cx="661476" cy="6614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Off val="-13575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80" name="a313"/>
              <p:cNvSpPr txBox="1"/>
              <p:nvPr/>
            </p:nvSpPr>
            <p:spPr>
              <a:xfrm>
                <a:off x="-1" y="1560097"/>
                <a:ext cx="714999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/>
                </a:pPr>
                <a:r>
                  <a:t>a</a:t>
                </a:r>
                <a:r>
                  <a:rPr baseline="-5999"/>
                  <a:t>313</a:t>
                </a:r>
              </a:p>
            </p:txBody>
          </p:sp>
          <p:sp>
            <p:nvSpPr>
              <p:cNvPr id="281" name="a323"/>
              <p:cNvSpPr txBox="1"/>
              <p:nvPr/>
            </p:nvSpPr>
            <p:spPr>
              <a:xfrm>
                <a:off x="736599" y="1560097"/>
                <a:ext cx="714999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/>
                </a:pPr>
                <a:r>
                  <a:t>a</a:t>
                </a:r>
                <a:r>
                  <a:rPr baseline="-5999"/>
                  <a:t>323</a:t>
                </a:r>
              </a:p>
            </p:txBody>
          </p:sp>
          <p:sp>
            <p:nvSpPr>
              <p:cNvPr id="282" name="a333"/>
              <p:cNvSpPr txBox="1"/>
              <p:nvPr/>
            </p:nvSpPr>
            <p:spPr>
              <a:xfrm>
                <a:off x="1449942" y="1560097"/>
                <a:ext cx="714998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/>
                </a:pPr>
                <a:r>
                  <a:t>a</a:t>
                </a:r>
                <a:r>
                  <a:rPr baseline="-5999"/>
                  <a:t>333</a:t>
                </a:r>
              </a:p>
            </p:txBody>
          </p:sp>
          <p:sp>
            <p:nvSpPr>
              <p:cNvPr id="283" name="a343"/>
              <p:cNvSpPr txBox="1"/>
              <p:nvPr/>
            </p:nvSpPr>
            <p:spPr>
              <a:xfrm>
                <a:off x="2163285" y="1560097"/>
                <a:ext cx="714999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/>
                </a:pPr>
                <a:r>
                  <a:t>a</a:t>
                </a:r>
                <a:r>
                  <a:rPr baseline="-5999"/>
                  <a:t>343</a:t>
                </a:r>
              </a:p>
            </p:txBody>
          </p:sp>
          <p:sp>
            <p:nvSpPr>
              <p:cNvPr id="284" name="a353"/>
              <p:cNvSpPr txBox="1"/>
              <p:nvPr/>
            </p:nvSpPr>
            <p:spPr>
              <a:xfrm>
                <a:off x="2909486" y="1560097"/>
                <a:ext cx="714999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900"/>
                </a:pPr>
                <a:r>
                  <a:t>a</a:t>
                </a:r>
                <a:r>
                  <a:rPr baseline="-5999"/>
                  <a:t>353</a:t>
                </a:r>
              </a:p>
            </p:txBody>
          </p:sp>
        </p:grpSp>
        <p:sp>
          <p:nvSpPr>
            <p:cNvPr id="286" name="Square"/>
            <p:cNvSpPr/>
            <p:nvPr/>
          </p:nvSpPr>
          <p:spPr>
            <a:xfrm>
              <a:off x="1547089" y="1819271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hueOff val="362282"/>
                    <a:satOff val="31803"/>
                    <a:lumOff val="-18242"/>
                    <a:alpha val="87726"/>
                  </a:schemeClr>
                </a:gs>
                <a:gs pos="100000">
                  <a:schemeClr val="accent3"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7" name="Square"/>
            <p:cNvSpPr/>
            <p:nvPr/>
          </p:nvSpPr>
          <p:spPr>
            <a:xfrm>
              <a:off x="2280003" y="1819271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hueOff val="362282"/>
                    <a:satOff val="31803"/>
                    <a:lumOff val="-18242"/>
                    <a:alpha val="87726"/>
                  </a:schemeClr>
                </a:gs>
                <a:gs pos="100000">
                  <a:schemeClr val="accent3"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8" name="Square"/>
            <p:cNvSpPr/>
            <p:nvPr/>
          </p:nvSpPr>
          <p:spPr>
            <a:xfrm>
              <a:off x="3012916" y="1819271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hueOff val="362282"/>
                    <a:satOff val="31803"/>
                    <a:lumOff val="-18242"/>
                    <a:alpha val="87726"/>
                  </a:schemeClr>
                </a:gs>
                <a:gs pos="100000">
                  <a:schemeClr val="accent3"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9" name="Square"/>
            <p:cNvSpPr/>
            <p:nvPr/>
          </p:nvSpPr>
          <p:spPr>
            <a:xfrm>
              <a:off x="3745829" y="1819271"/>
              <a:ext cx="661476" cy="6614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hueOff val="362282"/>
                    <a:satOff val="31803"/>
                    <a:lumOff val="-18242"/>
                    <a:alpha val="87726"/>
                  </a:schemeClr>
                </a:gs>
                <a:gs pos="100000">
                  <a:schemeClr val="accent3"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0" name="Square"/>
            <p:cNvSpPr/>
            <p:nvPr/>
          </p:nvSpPr>
          <p:spPr>
            <a:xfrm>
              <a:off x="4478743" y="1819271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hueOff val="362282"/>
                    <a:satOff val="31803"/>
                    <a:lumOff val="-18242"/>
                    <a:alpha val="87726"/>
                  </a:schemeClr>
                </a:gs>
                <a:gs pos="100000">
                  <a:schemeClr val="accent3"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1" name="a112"/>
            <p:cNvSpPr txBox="1"/>
            <p:nvPr/>
          </p:nvSpPr>
          <p:spPr>
            <a:xfrm>
              <a:off x="1536212" y="1845208"/>
              <a:ext cx="7149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112</a:t>
              </a:r>
            </a:p>
          </p:txBody>
        </p:sp>
        <p:sp>
          <p:nvSpPr>
            <p:cNvPr id="292" name="a122"/>
            <p:cNvSpPr txBox="1"/>
            <p:nvPr/>
          </p:nvSpPr>
          <p:spPr>
            <a:xfrm>
              <a:off x="2272812" y="1845208"/>
              <a:ext cx="7149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122</a:t>
              </a:r>
            </a:p>
          </p:txBody>
        </p:sp>
        <p:sp>
          <p:nvSpPr>
            <p:cNvPr id="293" name="a132"/>
            <p:cNvSpPr txBox="1"/>
            <p:nvPr/>
          </p:nvSpPr>
          <p:spPr>
            <a:xfrm>
              <a:off x="2986155" y="1845208"/>
              <a:ext cx="7149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132</a:t>
              </a:r>
            </a:p>
          </p:txBody>
        </p:sp>
        <p:sp>
          <p:nvSpPr>
            <p:cNvPr id="294" name="a142"/>
            <p:cNvSpPr txBox="1"/>
            <p:nvPr/>
          </p:nvSpPr>
          <p:spPr>
            <a:xfrm>
              <a:off x="3699497" y="1845208"/>
              <a:ext cx="7149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142</a:t>
              </a:r>
            </a:p>
          </p:txBody>
        </p:sp>
        <p:sp>
          <p:nvSpPr>
            <p:cNvPr id="295" name="a152"/>
            <p:cNvSpPr txBox="1"/>
            <p:nvPr/>
          </p:nvSpPr>
          <p:spPr>
            <a:xfrm>
              <a:off x="4445699" y="1845208"/>
              <a:ext cx="7149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152</a:t>
              </a:r>
            </a:p>
          </p:txBody>
        </p:sp>
        <p:sp>
          <p:nvSpPr>
            <p:cNvPr id="296" name="Square"/>
            <p:cNvSpPr/>
            <p:nvPr/>
          </p:nvSpPr>
          <p:spPr>
            <a:xfrm>
              <a:off x="1547089" y="2586351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hueOff val="362282"/>
                    <a:satOff val="31803"/>
                    <a:lumOff val="-18242"/>
                    <a:alpha val="87726"/>
                  </a:schemeClr>
                </a:gs>
                <a:gs pos="100000">
                  <a:schemeClr val="accent3"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7" name="Square"/>
            <p:cNvSpPr/>
            <p:nvPr/>
          </p:nvSpPr>
          <p:spPr>
            <a:xfrm>
              <a:off x="2280003" y="2586351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hueOff val="362282"/>
                    <a:satOff val="31803"/>
                    <a:lumOff val="-18242"/>
                    <a:alpha val="87726"/>
                  </a:schemeClr>
                </a:gs>
                <a:gs pos="100000">
                  <a:schemeClr val="accent3"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8" name="Square"/>
            <p:cNvSpPr/>
            <p:nvPr/>
          </p:nvSpPr>
          <p:spPr>
            <a:xfrm>
              <a:off x="3012916" y="2586351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hueOff val="362282"/>
                    <a:satOff val="31803"/>
                    <a:lumOff val="-18242"/>
                    <a:alpha val="87726"/>
                  </a:schemeClr>
                </a:gs>
                <a:gs pos="100000">
                  <a:schemeClr val="accent3"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9" name="Square"/>
            <p:cNvSpPr/>
            <p:nvPr/>
          </p:nvSpPr>
          <p:spPr>
            <a:xfrm>
              <a:off x="3745829" y="2586351"/>
              <a:ext cx="661476" cy="6614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hueOff val="362282"/>
                    <a:satOff val="31803"/>
                    <a:lumOff val="-18242"/>
                    <a:alpha val="87726"/>
                  </a:schemeClr>
                </a:gs>
                <a:gs pos="100000">
                  <a:schemeClr val="accent3"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0" name="Square"/>
            <p:cNvSpPr/>
            <p:nvPr/>
          </p:nvSpPr>
          <p:spPr>
            <a:xfrm>
              <a:off x="4478743" y="2586351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hueOff val="362282"/>
                    <a:satOff val="31803"/>
                    <a:lumOff val="-18242"/>
                    <a:alpha val="87726"/>
                  </a:schemeClr>
                </a:gs>
                <a:gs pos="100000">
                  <a:schemeClr val="accent3"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1" name="a212"/>
            <p:cNvSpPr txBox="1"/>
            <p:nvPr/>
          </p:nvSpPr>
          <p:spPr>
            <a:xfrm>
              <a:off x="1536212" y="2612288"/>
              <a:ext cx="7149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212</a:t>
              </a:r>
            </a:p>
          </p:txBody>
        </p:sp>
        <p:sp>
          <p:nvSpPr>
            <p:cNvPr id="302" name="a222"/>
            <p:cNvSpPr txBox="1"/>
            <p:nvPr/>
          </p:nvSpPr>
          <p:spPr>
            <a:xfrm>
              <a:off x="2272812" y="2612288"/>
              <a:ext cx="7149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222</a:t>
              </a:r>
            </a:p>
          </p:txBody>
        </p:sp>
        <p:sp>
          <p:nvSpPr>
            <p:cNvPr id="303" name="a232"/>
            <p:cNvSpPr txBox="1"/>
            <p:nvPr/>
          </p:nvSpPr>
          <p:spPr>
            <a:xfrm>
              <a:off x="2986155" y="2612288"/>
              <a:ext cx="7149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232</a:t>
              </a:r>
            </a:p>
          </p:txBody>
        </p:sp>
        <p:sp>
          <p:nvSpPr>
            <p:cNvPr id="304" name="a242"/>
            <p:cNvSpPr txBox="1"/>
            <p:nvPr/>
          </p:nvSpPr>
          <p:spPr>
            <a:xfrm>
              <a:off x="3699497" y="2612288"/>
              <a:ext cx="7149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242</a:t>
              </a:r>
            </a:p>
          </p:txBody>
        </p:sp>
        <p:sp>
          <p:nvSpPr>
            <p:cNvPr id="305" name="a252"/>
            <p:cNvSpPr txBox="1"/>
            <p:nvPr/>
          </p:nvSpPr>
          <p:spPr>
            <a:xfrm>
              <a:off x="4445699" y="2612288"/>
              <a:ext cx="7149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252</a:t>
              </a:r>
            </a:p>
          </p:txBody>
        </p:sp>
        <p:sp>
          <p:nvSpPr>
            <p:cNvPr id="306" name="Square"/>
            <p:cNvSpPr/>
            <p:nvPr/>
          </p:nvSpPr>
          <p:spPr>
            <a:xfrm>
              <a:off x="1542968" y="3353432"/>
              <a:ext cx="661476" cy="6614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hueOff val="362282"/>
                    <a:satOff val="31803"/>
                    <a:lumOff val="-18242"/>
                    <a:alpha val="87726"/>
                  </a:schemeClr>
                </a:gs>
                <a:gs pos="100000">
                  <a:schemeClr val="accent3"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7" name="Square"/>
            <p:cNvSpPr/>
            <p:nvPr/>
          </p:nvSpPr>
          <p:spPr>
            <a:xfrm>
              <a:off x="2275881" y="3353432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hueOff val="362282"/>
                    <a:satOff val="31803"/>
                    <a:lumOff val="-18242"/>
                    <a:alpha val="87726"/>
                  </a:schemeClr>
                </a:gs>
                <a:gs pos="100000">
                  <a:schemeClr val="accent3"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8" name="Square"/>
            <p:cNvSpPr/>
            <p:nvPr/>
          </p:nvSpPr>
          <p:spPr>
            <a:xfrm>
              <a:off x="3008795" y="3353432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hueOff val="362282"/>
                    <a:satOff val="31803"/>
                    <a:lumOff val="-18242"/>
                    <a:alpha val="87726"/>
                  </a:schemeClr>
                </a:gs>
                <a:gs pos="100000">
                  <a:schemeClr val="accent3"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9" name="Square"/>
            <p:cNvSpPr/>
            <p:nvPr/>
          </p:nvSpPr>
          <p:spPr>
            <a:xfrm>
              <a:off x="3741709" y="3353432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hueOff val="362282"/>
                    <a:satOff val="31803"/>
                    <a:lumOff val="-18242"/>
                    <a:alpha val="87726"/>
                  </a:schemeClr>
                </a:gs>
                <a:gs pos="100000">
                  <a:schemeClr val="accent3"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0" name="Square"/>
            <p:cNvSpPr/>
            <p:nvPr/>
          </p:nvSpPr>
          <p:spPr>
            <a:xfrm>
              <a:off x="4474621" y="3353432"/>
              <a:ext cx="661476" cy="6614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hueOff val="362282"/>
                    <a:satOff val="31803"/>
                    <a:lumOff val="-18242"/>
                    <a:alpha val="87726"/>
                  </a:schemeClr>
                </a:gs>
                <a:gs pos="100000">
                  <a:schemeClr val="accent3"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1" name="a312"/>
            <p:cNvSpPr txBox="1"/>
            <p:nvPr/>
          </p:nvSpPr>
          <p:spPr>
            <a:xfrm>
              <a:off x="1532091" y="3379369"/>
              <a:ext cx="7149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312</a:t>
              </a:r>
            </a:p>
          </p:txBody>
        </p:sp>
        <p:sp>
          <p:nvSpPr>
            <p:cNvPr id="312" name="a322"/>
            <p:cNvSpPr txBox="1"/>
            <p:nvPr/>
          </p:nvSpPr>
          <p:spPr>
            <a:xfrm>
              <a:off x="2268691" y="3379369"/>
              <a:ext cx="7149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322</a:t>
              </a:r>
            </a:p>
          </p:txBody>
        </p:sp>
        <p:sp>
          <p:nvSpPr>
            <p:cNvPr id="313" name="a332"/>
            <p:cNvSpPr txBox="1"/>
            <p:nvPr/>
          </p:nvSpPr>
          <p:spPr>
            <a:xfrm>
              <a:off x="2982033" y="3379369"/>
              <a:ext cx="7149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332</a:t>
              </a:r>
            </a:p>
          </p:txBody>
        </p:sp>
        <p:sp>
          <p:nvSpPr>
            <p:cNvPr id="314" name="a342"/>
            <p:cNvSpPr txBox="1"/>
            <p:nvPr/>
          </p:nvSpPr>
          <p:spPr>
            <a:xfrm>
              <a:off x="3695376" y="3379369"/>
              <a:ext cx="714999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342</a:t>
              </a:r>
            </a:p>
          </p:txBody>
        </p:sp>
        <p:sp>
          <p:nvSpPr>
            <p:cNvPr id="315" name="a352"/>
            <p:cNvSpPr txBox="1"/>
            <p:nvPr/>
          </p:nvSpPr>
          <p:spPr>
            <a:xfrm>
              <a:off x="4441577" y="3379369"/>
              <a:ext cx="714999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352</a:t>
              </a:r>
            </a:p>
          </p:txBody>
        </p:sp>
        <p:sp>
          <p:nvSpPr>
            <p:cNvPr id="316" name="Square"/>
            <p:cNvSpPr/>
            <p:nvPr/>
          </p:nvSpPr>
          <p:spPr>
            <a:xfrm>
              <a:off x="743331" y="2449192"/>
              <a:ext cx="661475" cy="661476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  <a:alpha val="87726"/>
                  </a:schemeClr>
                </a:gs>
                <a:gs pos="100000">
                  <a:schemeClr val="accent6">
                    <a:satOff val="18029"/>
                    <a:lumOff val="12067"/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7" name="Square"/>
            <p:cNvSpPr/>
            <p:nvPr/>
          </p:nvSpPr>
          <p:spPr>
            <a:xfrm>
              <a:off x="1476245" y="2449192"/>
              <a:ext cx="661475" cy="661476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  <a:alpha val="87726"/>
                  </a:schemeClr>
                </a:gs>
                <a:gs pos="100000">
                  <a:schemeClr val="accent6">
                    <a:satOff val="18029"/>
                    <a:lumOff val="12067"/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8" name="Square"/>
            <p:cNvSpPr/>
            <p:nvPr/>
          </p:nvSpPr>
          <p:spPr>
            <a:xfrm>
              <a:off x="2209158" y="2449192"/>
              <a:ext cx="661475" cy="661476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  <a:alpha val="87726"/>
                  </a:schemeClr>
                </a:gs>
                <a:gs pos="100000">
                  <a:schemeClr val="accent6">
                    <a:satOff val="18029"/>
                    <a:lumOff val="12067"/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9" name="Square"/>
            <p:cNvSpPr/>
            <p:nvPr/>
          </p:nvSpPr>
          <p:spPr>
            <a:xfrm>
              <a:off x="2942071" y="2449192"/>
              <a:ext cx="661476" cy="661476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  <a:alpha val="87726"/>
                  </a:schemeClr>
                </a:gs>
                <a:gs pos="100000">
                  <a:schemeClr val="accent6">
                    <a:satOff val="18029"/>
                    <a:lumOff val="12067"/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0" name="Square"/>
            <p:cNvSpPr/>
            <p:nvPr/>
          </p:nvSpPr>
          <p:spPr>
            <a:xfrm>
              <a:off x="3674984" y="2449192"/>
              <a:ext cx="661475" cy="661476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  <a:alpha val="87726"/>
                  </a:schemeClr>
                </a:gs>
                <a:gs pos="100000">
                  <a:schemeClr val="accent6">
                    <a:satOff val="18029"/>
                    <a:lumOff val="12067"/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1" name="a111"/>
            <p:cNvSpPr txBox="1"/>
            <p:nvPr/>
          </p:nvSpPr>
          <p:spPr>
            <a:xfrm>
              <a:off x="732453" y="2475129"/>
              <a:ext cx="714999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111</a:t>
              </a:r>
            </a:p>
          </p:txBody>
        </p:sp>
        <p:sp>
          <p:nvSpPr>
            <p:cNvPr id="322" name="a121"/>
            <p:cNvSpPr txBox="1"/>
            <p:nvPr/>
          </p:nvSpPr>
          <p:spPr>
            <a:xfrm>
              <a:off x="1469053" y="2475129"/>
              <a:ext cx="714999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121</a:t>
              </a:r>
            </a:p>
          </p:txBody>
        </p:sp>
        <p:sp>
          <p:nvSpPr>
            <p:cNvPr id="323" name="a131"/>
            <p:cNvSpPr txBox="1"/>
            <p:nvPr/>
          </p:nvSpPr>
          <p:spPr>
            <a:xfrm>
              <a:off x="2182397" y="2475129"/>
              <a:ext cx="7149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131</a:t>
              </a:r>
            </a:p>
          </p:txBody>
        </p:sp>
        <p:sp>
          <p:nvSpPr>
            <p:cNvPr id="324" name="a141"/>
            <p:cNvSpPr txBox="1"/>
            <p:nvPr/>
          </p:nvSpPr>
          <p:spPr>
            <a:xfrm>
              <a:off x="2895739" y="2475129"/>
              <a:ext cx="7149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141</a:t>
              </a:r>
            </a:p>
          </p:txBody>
        </p:sp>
        <p:sp>
          <p:nvSpPr>
            <p:cNvPr id="325" name="a151"/>
            <p:cNvSpPr txBox="1"/>
            <p:nvPr/>
          </p:nvSpPr>
          <p:spPr>
            <a:xfrm>
              <a:off x="3641941" y="2475129"/>
              <a:ext cx="7149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151</a:t>
              </a:r>
            </a:p>
          </p:txBody>
        </p:sp>
        <p:sp>
          <p:nvSpPr>
            <p:cNvPr id="326" name="Square"/>
            <p:cNvSpPr/>
            <p:nvPr/>
          </p:nvSpPr>
          <p:spPr>
            <a:xfrm>
              <a:off x="743331" y="3216272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  <a:alpha val="87726"/>
                  </a:schemeClr>
                </a:gs>
                <a:gs pos="100000">
                  <a:schemeClr val="accent6">
                    <a:satOff val="18029"/>
                    <a:lumOff val="12067"/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7" name="Square"/>
            <p:cNvSpPr/>
            <p:nvPr/>
          </p:nvSpPr>
          <p:spPr>
            <a:xfrm>
              <a:off x="1476245" y="3216272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  <a:alpha val="87726"/>
                  </a:schemeClr>
                </a:gs>
                <a:gs pos="100000">
                  <a:schemeClr val="accent6">
                    <a:satOff val="18029"/>
                    <a:lumOff val="12067"/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8" name="Square"/>
            <p:cNvSpPr/>
            <p:nvPr/>
          </p:nvSpPr>
          <p:spPr>
            <a:xfrm>
              <a:off x="2209158" y="3216272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  <a:alpha val="87726"/>
                  </a:schemeClr>
                </a:gs>
                <a:gs pos="100000">
                  <a:schemeClr val="accent6">
                    <a:satOff val="18029"/>
                    <a:lumOff val="12067"/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9" name="Square"/>
            <p:cNvSpPr/>
            <p:nvPr/>
          </p:nvSpPr>
          <p:spPr>
            <a:xfrm>
              <a:off x="2942071" y="3216272"/>
              <a:ext cx="661476" cy="6614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  <a:alpha val="87726"/>
                  </a:schemeClr>
                </a:gs>
                <a:gs pos="100000">
                  <a:schemeClr val="accent6">
                    <a:satOff val="18029"/>
                    <a:lumOff val="12067"/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0" name="Square"/>
            <p:cNvSpPr/>
            <p:nvPr/>
          </p:nvSpPr>
          <p:spPr>
            <a:xfrm>
              <a:off x="3674984" y="3216272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  <a:alpha val="87726"/>
                  </a:schemeClr>
                </a:gs>
                <a:gs pos="100000">
                  <a:schemeClr val="accent6">
                    <a:satOff val="18029"/>
                    <a:lumOff val="12067"/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1" name="a211"/>
            <p:cNvSpPr txBox="1"/>
            <p:nvPr/>
          </p:nvSpPr>
          <p:spPr>
            <a:xfrm>
              <a:off x="732453" y="3242209"/>
              <a:ext cx="714999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211</a:t>
              </a:r>
            </a:p>
          </p:txBody>
        </p:sp>
        <p:sp>
          <p:nvSpPr>
            <p:cNvPr id="332" name="a221"/>
            <p:cNvSpPr txBox="1"/>
            <p:nvPr/>
          </p:nvSpPr>
          <p:spPr>
            <a:xfrm>
              <a:off x="1469053" y="3242209"/>
              <a:ext cx="714999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221</a:t>
              </a:r>
            </a:p>
          </p:txBody>
        </p:sp>
        <p:sp>
          <p:nvSpPr>
            <p:cNvPr id="333" name="a231"/>
            <p:cNvSpPr txBox="1"/>
            <p:nvPr/>
          </p:nvSpPr>
          <p:spPr>
            <a:xfrm>
              <a:off x="2182397" y="3242209"/>
              <a:ext cx="7149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231</a:t>
              </a:r>
            </a:p>
          </p:txBody>
        </p:sp>
        <p:sp>
          <p:nvSpPr>
            <p:cNvPr id="334" name="a241"/>
            <p:cNvSpPr txBox="1"/>
            <p:nvPr/>
          </p:nvSpPr>
          <p:spPr>
            <a:xfrm>
              <a:off x="2895739" y="3242209"/>
              <a:ext cx="7149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241</a:t>
              </a:r>
            </a:p>
          </p:txBody>
        </p:sp>
        <p:sp>
          <p:nvSpPr>
            <p:cNvPr id="335" name="a251"/>
            <p:cNvSpPr txBox="1"/>
            <p:nvPr/>
          </p:nvSpPr>
          <p:spPr>
            <a:xfrm>
              <a:off x="3641941" y="3242209"/>
              <a:ext cx="7149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251</a:t>
              </a:r>
            </a:p>
          </p:txBody>
        </p:sp>
        <p:sp>
          <p:nvSpPr>
            <p:cNvPr id="336" name="Square"/>
            <p:cNvSpPr/>
            <p:nvPr/>
          </p:nvSpPr>
          <p:spPr>
            <a:xfrm>
              <a:off x="739210" y="3983352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  <a:alpha val="87726"/>
                  </a:schemeClr>
                </a:gs>
                <a:gs pos="100000">
                  <a:schemeClr val="accent6">
                    <a:satOff val="18029"/>
                    <a:lumOff val="12067"/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7" name="Square"/>
            <p:cNvSpPr/>
            <p:nvPr/>
          </p:nvSpPr>
          <p:spPr>
            <a:xfrm>
              <a:off x="1472123" y="3983352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  <a:alpha val="87726"/>
                  </a:schemeClr>
                </a:gs>
                <a:gs pos="100000">
                  <a:schemeClr val="accent6">
                    <a:satOff val="18029"/>
                    <a:lumOff val="12067"/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8" name="Square"/>
            <p:cNvSpPr/>
            <p:nvPr/>
          </p:nvSpPr>
          <p:spPr>
            <a:xfrm>
              <a:off x="2205037" y="3983352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  <a:alpha val="87726"/>
                  </a:schemeClr>
                </a:gs>
                <a:gs pos="100000">
                  <a:schemeClr val="accent6">
                    <a:satOff val="18029"/>
                    <a:lumOff val="12067"/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9" name="Square"/>
            <p:cNvSpPr/>
            <p:nvPr/>
          </p:nvSpPr>
          <p:spPr>
            <a:xfrm>
              <a:off x="2937950" y="3983352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  <a:alpha val="87726"/>
                  </a:schemeClr>
                </a:gs>
                <a:gs pos="100000">
                  <a:schemeClr val="accent6">
                    <a:satOff val="18029"/>
                    <a:lumOff val="12067"/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0" name="Square"/>
            <p:cNvSpPr/>
            <p:nvPr/>
          </p:nvSpPr>
          <p:spPr>
            <a:xfrm>
              <a:off x="3670863" y="3983352"/>
              <a:ext cx="661476" cy="6614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  <a:alpha val="87726"/>
                  </a:schemeClr>
                </a:gs>
                <a:gs pos="100000">
                  <a:schemeClr val="accent6">
                    <a:satOff val="18029"/>
                    <a:lumOff val="12067"/>
                    <a:alpha val="87726"/>
                  </a:schemeClr>
                </a:gs>
              </a:gsLst>
              <a:lin ang="5400000" scaled="0"/>
            </a:gradFill>
            <a:ln w="25400" cap="flat">
              <a:solidFill>
                <a:srgbClr val="000000">
                  <a:alpha val="87726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1" name="a311"/>
            <p:cNvSpPr txBox="1"/>
            <p:nvPr/>
          </p:nvSpPr>
          <p:spPr>
            <a:xfrm>
              <a:off x="728333" y="4009289"/>
              <a:ext cx="7149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311</a:t>
              </a:r>
            </a:p>
          </p:txBody>
        </p:sp>
        <p:sp>
          <p:nvSpPr>
            <p:cNvPr id="342" name="a321"/>
            <p:cNvSpPr txBox="1"/>
            <p:nvPr/>
          </p:nvSpPr>
          <p:spPr>
            <a:xfrm>
              <a:off x="1464933" y="4009289"/>
              <a:ext cx="7149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321</a:t>
              </a:r>
            </a:p>
          </p:txBody>
        </p:sp>
        <p:sp>
          <p:nvSpPr>
            <p:cNvPr id="343" name="a331"/>
            <p:cNvSpPr txBox="1"/>
            <p:nvPr/>
          </p:nvSpPr>
          <p:spPr>
            <a:xfrm>
              <a:off x="2178275" y="4009289"/>
              <a:ext cx="71499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331</a:t>
              </a:r>
            </a:p>
          </p:txBody>
        </p:sp>
        <p:sp>
          <p:nvSpPr>
            <p:cNvPr id="344" name="a341"/>
            <p:cNvSpPr txBox="1"/>
            <p:nvPr/>
          </p:nvSpPr>
          <p:spPr>
            <a:xfrm>
              <a:off x="2891618" y="4009289"/>
              <a:ext cx="714999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341</a:t>
              </a:r>
            </a:p>
          </p:txBody>
        </p:sp>
        <p:sp>
          <p:nvSpPr>
            <p:cNvPr id="345" name="a351"/>
            <p:cNvSpPr txBox="1"/>
            <p:nvPr/>
          </p:nvSpPr>
          <p:spPr>
            <a:xfrm>
              <a:off x="3637819" y="4009289"/>
              <a:ext cx="714999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900"/>
              </a:pPr>
              <a:r>
                <a:t>a</a:t>
              </a:r>
              <a:r>
                <a:rPr baseline="-5999"/>
                <a:t>351</a:t>
              </a:r>
            </a:p>
          </p:txBody>
        </p:sp>
      </p:grpSp>
      <p:grpSp>
        <p:nvGrpSpPr>
          <p:cNvPr id="350" name="Group"/>
          <p:cNvGrpSpPr/>
          <p:nvPr/>
        </p:nvGrpSpPr>
        <p:grpSpPr>
          <a:xfrm>
            <a:off x="304045" y="3177921"/>
            <a:ext cx="5905349" cy="1809284"/>
            <a:chOff x="0" y="0"/>
            <a:chExt cx="5905347" cy="1809282"/>
          </a:xfrm>
        </p:grpSpPr>
        <p:sp>
          <p:nvSpPr>
            <p:cNvPr id="347" name="Square"/>
            <p:cNvSpPr/>
            <p:nvPr/>
          </p:nvSpPr>
          <p:spPr>
            <a:xfrm>
              <a:off x="2656423" y="1136915"/>
              <a:ext cx="661475" cy="6614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atOff val="-15808"/>
                    <a:lumOff val="-17557"/>
                  </a:schemeClr>
                </a:gs>
                <a:gs pos="100000">
                  <a:schemeClr val="accent6">
                    <a:satOff val="18029"/>
                    <a:lumOff val="12067"/>
                  </a:schemeClr>
                </a:gs>
              </a:gsLst>
              <a:lin ang="540000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8" name="a"/>
            <p:cNvSpPr txBox="1"/>
            <p:nvPr/>
          </p:nvSpPr>
          <p:spPr>
            <a:xfrm>
              <a:off x="2817091" y="1085382"/>
              <a:ext cx="351587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</a:t>
              </a:r>
            </a:p>
          </p:txBody>
        </p:sp>
        <p:sp>
          <p:nvSpPr>
            <p:cNvPr id="349" name="A 1 element array (scalar)"/>
            <p:cNvSpPr txBox="1"/>
            <p:nvPr/>
          </p:nvSpPr>
          <p:spPr>
            <a:xfrm>
              <a:off x="0" y="-1"/>
              <a:ext cx="5905348" cy="684134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A 1 element array (scalar)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53" grpId="0" animBg="1" advAuto="0"/>
      <p:bldP spid="346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reating array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arrays</a:t>
            </a:r>
          </a:p>
        </p:txBody>
      </p:sp>
      <p:sp>
        <p:nvSpPr>
          <p:cNvPr id="355" name="The square bracket [ ] creates an array when data is entered…"/>
          <p:cNvSpPr>
            <a:spLocks noGrp="1"/>
          </p:cNvSpPr>
          <p:nvPr>
            <p:ph type="body" sz="quarter" idx="1"/>
          </p:nvPr>
        </p:nvSpPr>
        <p:spPr>
          <a:xfrm>
            <a:off x="952500" y="2242740"/>
            <a:ext cx="11099800" cy="1280320"/>
          </a:xfrm>
          <a:prstGeom prst="rect">
            <a:avLst/>
          </a:prstGeom>
        </p:spPr>
        <p:txBody>
          <a:bodyPr/>
          <a:lstStyle/>
          <a:p>
            <a:pPr marL="320040" indent="-320040" defTabSz="420624">
              <a:spcBef>
                <a:spcPts val="3000"/>
              </a:spcBef>
              <a:defRPr sz="2304"/>
            </a:pPr>
            <a:r>
              <a:t>The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square bracket [ ]</a:t>
            </a:r>
            <a:r>
              <a:t> creates an array when data is entered</a:t>
            </a:r>
          </a:p>
          <a:p>
            <a:pPr marL="320040" indent="-320040" defTabSz="420624">
              <a:spcBef>
                <a:spcPts val="3000"/>
              </a:spcBef>
              <a:defRPr sz="2304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,</a:t>
            </a:r>
            <a:r>
              <a:t> or &lt;space&gt; separates columns,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;</a:t>
            </a:r>
            <a:r>
              <a:t> or &lt;return&gt; separates rows</a:t>
            </a:r>
          </a:p>
        </p:txBody>
      </p:sp>
      <p:sp>
        <p:nvSpPr>
          <p:cNvPr id="356" name="A linear array (row vector)"/>
          <p:cNvSpPr txBox="1"/>
          <p:nvPr/>
        </p:nvSpPr>
        <p:spPr>
          <a:xfrm>
            <a:off x="344685" y="4221189"/>
            <a:ext cx="2564809" cy="904822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 linear array (row vector)</a:t>
            </a:r>
          </a:p>
        </p:txBody>
      </p:sp>
      <p:pic>
        <p:nvPicPr>
          <p:cNvPr id="357" name="Screen Shot 2019-09-05 at 10.19.01 AM.png" descr="Screen Shot 2019-09-05 at 10.19.01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885" y="4064000"/>
            <a:ext cx="3111501" cy="162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Screen Shot 2019-09-05 at 10.19.13 AM.png" descr="Screen Shot 2019-09-05 at 10.19.13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096" y="4070350"/>
            <a:ext cx="3187701" cy="16129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2" name="Group"/>
          <p:cNvGrpSpPr/>
          <p:nvPr/>
        </p:nvGrpSpPr>
        <p:grpSpPr>
          <a:xfrm>
            <a:off x="436125" y="6556851"/>
            <a:ext cx="11552358" cy="2438401"/>
            <a:chOff x="0" y="0"/>
            <a:chExt cx="11552356" cy="2438400"/>
          </a:xfrm>
        </p:grpSpPr>
        <p:sp>
          <p:nvSpPr>
            <p:cNvPr id="359" name="A 2D array (matrix)"/>
            <p:cNvSpPr txBox="1"/>
            <p:nvPr/>
          </p:nvSpPr>
          <p:spPr>
            <a:xfrm>
              <a:off x="0" y="26537"/>
              <a:ext cx="2564809" cy="904823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A 2D array (matrix)</a:t>
              </a:r>
            </a:p>
          </p:txBody>
        </p:sp>
        <p:pic>
          <p:nvPicPr>
            <p:cNvPr id="360" name="Screen Shot 2019-09-05 at 10.20.21 AM.png" descr="Screen Shot 2019-09-05 at 10.20.21 AM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4128" y="0"/>
              <a:ext cx="2984501" cy="2438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1" name="Screen Shot 2019-09-05 at 10.20.47 AM.png" descr="Screen Shot 2019-09-05 at 10.20.47 AM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3556" y="171450"/>
              <a:ext cx="4368801" cy="2095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932180" y="2089804"/>
            <a:ext cx="11476991" cy="5573992"/>
          </a:xfrm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592"/>
            </a:pPr>
            <a:r>
              <a:t>Use the colon (:) operator to create evenly-spaced linear arrays</a:t>
            </a:r>
          </a:p>
          <a:p>
            <a:pPr marL="360045" indent="-360045" defTabSz="473201">
              <a:spcBef>
                <a:spcPts val="3400"/>
              </a:spcBef>
              <a:defRPr sz="259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first:last</a:t>
            </a:r>
          </a:p>
          <a:p>
            <a:pPr marL="720090" lvl="1" indent="-360045" defTabSz="473201">
              <a:spcBef>
                <a:spcPts val="3400"/>
              </a:spcBef>
              <a:defRPr sz="2592"/>
            </a:pPr>
            <a:r>
              <a:t>array of values from first to last spaced by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1</a:t>
            </a:r>
            <a:r>
              <a:t> </a:t>
            </a:r>
          </a:p>
          <a:p>
            <a:pPr marL="360045" indent="-360045" defTabSz="473201">
              <a:spcBef>
                <a:spcPts val="16200"/>
              </a:spcBef>
              <a:defRPr sz="259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first:step:last</a:t>
            </a:r>
          </a:p>
          <a:p>
            <a:pPr marL="720090" lvl="1" indent="-360045" defTabSz="473201">
              <a:spcBef>
                <a:spcPts val="3400"/>
              </a:spcBef>
              <a:defRPr sz="2592"/>
            </a:pPr>
            <a:r>
              <a:t>array of values from first to last spaced by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step</a:t>
            </a:r>
          </a:p>
        </p:txBody>
      </p:sp>
      <p:sp>
        <p:nvSpPr>
          <p:cNvPr id="3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arrays</a:t>
            </a:r>
          </a:p>
        </p:txBody>
      </p:sp>
      <p:pic>
        <p:nvPicPr>
          <p:cNvPr id="368" name="Screen Shot 2019-09-05 at 10.28.56 AM.png" descr="Screen Shot 2019-09-05 at 10.28.5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173" y="4678679"/>
            <a:ext cx="6553201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Screen Shot 2019-09-05 at 10.29.54 AM.png" descr="Screen Shot 2019-09-05 at 10.29.54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50" y="7824033"/>
            <a:ext cx="4406900" cy="158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build="p" animBg="1" advAuto="0"/>
      <p:bldP spid="368" grpId="0" animBg="1" advAuto="0"/>
      <p:bldP spid="369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Screen Shot 2019-09-05 at 10.33.16 AM.png" descr="Screen Shot 2019-09-05 at 10.33.1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72" y="4477702"/>
            <a:ext cx="2624367" cy="1947864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Use square bracket and colon operators to generate more complex array structures:"/>
          <p:cNvSpPr>
            <a:spLocks noGrp="1"/>
          </p:cNvSpPr>
          <p:nvPr>
            <p:ph type="body" sz="quarter" idx="1"/>
          </p:nvPr>
        </p:nvSpPr>
        <p:spPr>
          <a:xfrm>
            <a:off x="952500" y="2286000"/>
            <a:ext cx="11099800" cy="1947863"/>
          </a:xfrm>
          <a:prstGeom prst="rect">
            <a:avLst/>
          </a:prstGeom>
        </p:spPr>
        <p:txBody>
          <a:bodyPr/>
          <a:lstStyle/>
          <a:p>
            <a:r>
              <a:t>Use square bracket and colon operators to generate more complex array structures:</a:t>
            </a:r>
          </a:p>
        </p:txBody>
      </p:sp>
      <p:sp>
        <p:nvSpPr>
          <p:cNvPr id="373" name="Creating array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arrays</a:t>
            </a:r>
          </a:p>
        </p:txBody>
      </p:sp>
      <p:sp>
        <p:nvSpPr>
          <p:cNvPr id="374" name="A 2D array (matrix)"/>
          <p:cNvSpPr txBox="1"/>
          <p:nvPr/>
        </p:nvSpPr>
        <p:spPr>
          <a:xfrm>
            <a:off x="141485" y="5187023"/>
            <a:ext cx="2564809" cy="904823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 2D array (matrix)</a:t>
            </a:r>
          </a:p>
        </p:txBody>
      </p:sp>
      <p:pic>
        <p:nvPicPr>
          <p:cNvPr id="375" name="Screen Shot 2019-09-05 at 10.32.50 AM.png" descr="Screen Shot 2019-09-05 at 10.32.50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375" y="5031462"/>
            <a:ext cx="2486945" cy="2120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8" name="Group"/>
          <p:cNvGrpSpPr/>
          <p:nvPr/>
        </p:nvGrpSpPr>
        <p:grpSpPr>
          <a:xfrm>
            <a:off x="1414424" y="7584161"/>
            <a:ext cx="9667952" cy="1813562"/>
            <a:chOff x="0" y="0"/>
            <a:chExt cx="9667950" cy="1813560"/>
          </a:xfrm>
        </p:grpSpPr>
        <p:pic>
          <p:nvPicPr>
            <p:cNvPr id="376" name="Screen Shot 2019-09-05 at 10.33.47 AM.png" descr="Screen Shot 2019-09-05 at 10.33.47 A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6350" y="861060"/>
              <a:ext cx="6527801" cy="952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7" name="Error if rows / columns not the same length…."/>
            <p:cNvSpPr txBox="1"/>
            <p:nvPr/>
          </p:nvSpPr>
          <p:spPr>
            <a:xfrm>
              <a:off x="0" y="0"/>
              <a:ext cx="9667952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Error if rows / columns not the same length….</a:t>
              </a:r>
            </a:p>
          </p:txBody>
        </p:sp>
      </p:grpSp>
      <p:pic>
        <p:nvPicPr>
          <p:cNvPr id="379" name="Screen Shot 2019-09-05 at 10.36.20 AM.png" descr="Screen Shot 2019-09-05 at 10.36.20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271" y="3750905"/>
            <a:ext cx="3838636" cy="34014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r>
              <a:t>Challenge: array building</a:t>
            </a:r>
          </a:p>
        </p:txBody>
      </p:sp>
      <p:sp>
        <p:nvSpPr>
          <p:cNvPr id="38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952500" y="3298190"/>
            <a:ext cx="11099800" cy="6286501"/>
          </a:xfrm>
          <a:prstGeom prst="rect">
            <a:avLst/>
          </a:prstGeom>
        </p:spPr>
        <p:txBody>
          <a:bodyPr/>
          <a:lstStyle/>
          <a:p>
            <a:pPr marL="259080" indent="-259080" defTabSz="496570">
              <a:spcBef>
                <a:spcPts val="3500"/>
              </a:spcBef>
              <a:buAutoNum type="arabicPeriod"/>
              <a:defRPr sz="2720"/>
            </a:pPr>
            <a:r>
              <a:t> </a:t>
            </a:r>
            <a:br/>
            <a:br/>
            <a:endParaRPr/>
          </a:p>
          <a:p>
            <a:pPr marL="259080" indent="-259080" defTabSz="496570">
              <a:spcBef>
                <a:spcPts val="3500"/>
              </a:spcBef>
              <a:buAutoNum type="arabicPeriod" startAt="2"/>
              <a:defRPr sz="2720"/>
            </a:pPr>
            <a:r>
              <a:t> </a:t>
            </a:r>
            <a:br/>
            <a:br/>
            <a:endParaRPr/>
          </a:p>
          <a:p>
            <a:pPr marL="259080" indent="-259080" defTabSz="496570">
              <a:spcBef>
                <a:spcPts val="3500"/>
              </a:spcBef>
              <a:buAutoNum type="arabicPeriod" startAt="2"/>
              <a:defRPr sz="2720"/>
            </a:pPr>
            <a:r>
              <a:t> </a:t>
            </a:r>
          </a:p>
          <a:p>
            <a:pPr marL="259080" indent="-259080" defTabSz="496570">
              <a:spcBef>
                <a:spcPts val="3500"/>
              </a:spcBef>
              <a:buAutoNum type="arabicPeriod" startAt="2"/>
              <a:defRPr sz="2720"/>
            </a:pPr>
            <a:endParaRPr/>
          </a:p>
        </p:txBody>
      </p:sp>
      <p:pic>
        <p:nvPicPr>
          <p:cNvPr id="383" name="Screen Shot 2021-09-02 at 10.26.07 AM.png" descr="Screen Shot 2021-09-02 at 10.26.07 A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89243" y="3160474"/>
            <a:ext cx="7433204" cy="133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Screen Shot 2021-09-02 at 10.29.53 AM.png" descr="Screen Shot 2021-09-02 at 10.29.53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103" y="4968240"/>
            <a:ext cx="2215150" cy="1817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Screen Shot 2021-09-02 at 10.32.17 AM.png" descr="Screen Shot 2021-09-02 at 10.32.17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222" y="7523565"/>
            <a:ext cx="6256931" cy="1784831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Content Placeholder 2"/>
          <p:cNvSpPr/>
          <p:nvPr/>
        </p:nvSpPr>
        <p:spPr>
          <a:xfrm>
            <a:off x="763904" y="2071945"/>
            <a:ext cx="11476992" cy="989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377825" indent="-377825" algn="l" defTabSz="496570">
              <a:spcBef>
                <a:spcPts val="3500"/>
              </a:spcBef>
              <a:buSzPct val="145000"/>
              <a:buChar char="•"/>
              <a:defRPr sz="272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Use the colon (:) and bracket [] operators to create the following arrays: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>
                                            <p:txEl>
                                              <p:char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2">
                                            <p:txEl>
                                              <p:char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build="p" bldLvl="5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1796</Words>
  <Application>Microsoft Office PowerPoint</Application>
  <PresentationFormat>Custom</PresentationFormat>
  <Paragraphs>316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51" baseType="lpstr">
      <vt:lpstr>Avenir Book</vt:lpstr>
      <vt:lpstr>Avenir Book Oblique</vt:lpstr>
      <vt:lpstr>Avenir Heavy</vt:lpstr>
      <vt:lpstr>Avenir Light</vt:lpstr>
      <vt:lpstr>Avenir Medium</vt:lpstr>
      <vt:lpstr>Avenir Next Condensed Regular</vt:lpstr>
      <vt:lpstr>Courier</vt:lpstr>
      <vt:lpstr>Helvetica Light</vt:lpstr>
      <vt:lpstr>Helvetica Neue</vt:lpstr>
      <vt:lpstr>Helvetica Neue Light</vt:lpstr>
      <vt:lpstr>Helvetica Neue Medium</vt:lpstr>
      <vt:lpstr>Helvetica Neue Thin</vt:lpstr>
      <vt:lpstr>Menlo Regular</vt:lpstr>
      <vt:lpstr>Arial</vt:lpstr>
      <vt:lpstr>Calibri</vt:lpstr>
      <vt:lpstr>Cambria Math</vt:lpstr>
      <vt:lpstr>Consolas</vt:lpstr>
      <vt:lpstr>Courier New</vt:lpstr>
      <vt:lpstr>Trebuchet MS</vt:lpstr>
      <vt:lpstr>Wingdings</vt:lpstr>
      <vt:lpstr>White</vt:lpstr>
      <vt:lpstr>ENGR 151</vt:lpstr>
      <vt:lpstr>Recap</vt:lpstr>
      <vt:lpstr>Contents</vt:lpstr>
      <vt:lpstr>MATLAB is a linear algebra package at its core</vt:lpstr>
      <vt:lpstr>MATLAB’s basic data type is an array</vt:lpstr>
      <vt:lpstr>Creating arrays</vt:lpstr>
      <vt:lpstr>Creating arrays</vt:lpstr>
      <vt:lpstr>Creating arrays</vt:lpstr>
      <vt:lpstr>Challenge: array building</vt:lpstr>
      <vt:lpstr>Creating arrays</vt:lpstr>
      <vt:lpstr>Creating arrays</vt:lpstr>
      <vt:lpstr>Other ways of making arrays</vt:lpstr>
      <vt:lpstr>size, length, and numel functions</vt:lpstr>
      <vt:lpstr>Contents</vt:lpstr>
      <vt:lpstr>Matrix/vector Operations</vt:lpstr>
      <vt:lpstr>Matrix/vector Operations</vt:lpstr>
      <vt:lpstr>Array Operations </vt:lpstr>
      <vt:lpstr>Challenge: array operations</vt:lpstr>
      <vt:lpstr>Transpose, flipud, fliplr</vt:lpstr>
      <vt:lpstr>Sum,cumsum</vt:lpstr>
      <vt:lpstr>Diff</vt:lpstr>
      <vt:lpstr>Vectorization</vt:lpstr>
      <vt:lpstr>Contents</vt:lpstr>
      <vt:lpstr>.m Files</vt:lpstr>
      <vt:lpstr>Scripts</vt:lpstr>
      <vt:lpstr>Function Files</vt:lpstr>
      <vt:lpstr>Variable Scope</vt:lpstr>
      <vt:lpstr>Challenge: functions</vt:lpstr>
      <vt:lpstr>Local functions</vt:lpstr>
      <vt:lpstr>Next lecture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ENGR 151</dc:title>
  <cp:lastModifiedBy>Kong, Weikai</cp:lastModifiedBy>
  <cp:revision>2</cp:revision>
  <dcterms:modified xsi:type="dcterms:W3CDTF">2023-09-13T23:44:40Z</dcterms:modified>
</cp:coreProperties>
</file>